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58"/>
  </p:notesMasterIdLst>
  <p:handoutMasterIdLst>
    <p:handoutMasterId r:id="rId59"/>
  </p:handoutMasterIdLst>
  <p:sldIdLst>
    <p:sldId id="272" r:id="rId2"/>
    <p:sldId id="282" r:id="rId3"/>
    <p:sldId id="329" r:id="rId4"/>
    <p:sldId id="281" r:id="rId5"/>
    <p:sldId id="283" r:id="rId6"/>
    <p:sldId id="280" r:id="rId7"/>
    <p:sldId id="279" r:id="rId8"/>
    <p:sldId id="284" r:id="rId9"/>
    <p:sldId id="285" r:id="rId10"/>
    <p:sldId id="292" r:id="rId11"/>
    <p:sldId id="293" r:id="rId12"/>
    <p:sldId id="294" r:id="rId13"/>
    <p:sldId id="288" r:id="rId14"/>
    <p:sldId id="289" r:id="rId15"/>
    <p:sldId id="290" r:id="rId16"/>
    <p:sldId id="291" r:id="rId17"/>
    <p:sldId id="299" r:id="rId18"/>
    <p:sldId id="300" r:id="rId19"/>
    <p:sldId id="295" r:id="rId20"/>
    <p:sldId id="296" r:id="rId21"/>
    <p:sldId id="297" r:id="rId22"/>
    <p:sldId id="301" r:id="rId23"/>
    <p:sldId id="303" r:id="rId24"/>
    <p:sldId id="330" r:id="rId25"/>
    <p:sldId id="331" r:id="rId26"/>
    <p:sldId id="304" r:id="rId27"/>
    <p:sldId id="305" r:id="rId28"/>
    <p:sldId id="302" r:id="rId29"/>
    <p:sldId id="298" r:id="rId30"/>
    <p:sldId id="306" r:id="rId31"/>
    <p:sldId id="313" r:id="rId32"/>
    <p:sldId id="314" r:id="rId33"/>
    <p:sldId id="307" r:id="rId34"/>
    <p:sldId id="308" r:id="rId35"/>
    <p:sldId id="309" r:id="rId36"/>
    <p:sldId id="310" r:id="rId37"/>
    <p:sldId id="315" r:id="rId38"/>
    <p:sldId id="316" r:id="rId39"/>
    <p:sldId id="311" r:id="rId40"/>
    <p:sldId id="332" r:id="rId41"/>
    <p:sldId id="317" r:id="rId42"/>
    <p:sldId id="319" r:id="rId43"/>
    <p:sldId id="320" r:id="rId44"/>
    <p:sldId id="318" r:id="rId45"/>
    <p:sldId id="322" r:id="rId46"/>
    <p:sldId id="323" r:id="rId47"/>
    <p:sldId id="324" r:id="rId48"/>
    <p:sldId id="321" r:id="rId49"/>
    <p:sldId id="312" r:id="rId50"/>
    <p:sldId id="325" r:id="rId51"/>
    <p:sldId id="327" r:id="rId52"/>
    <p:sldId id="328" r:id="rId53"/>
    <p:sldId id="326" r:id="rId54"/>
    <p:sldId id="333" r:id="rId55"/>
    <p:sldId id="334" r:id="rId56"/>
    <p:sldId id="335" r:id="rId5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62" autoAdjust="0"/>
  </p:normalViewPr>
  <p:slideViewPr>
    <p:cSldViewPr>
      <p:cViewPr varScale="1">
        <p:scale>
          <a:sx n="67" d="100"/>
          <a:sy n="67" d="100"/>
        </p:scale>
        <p:origin x="1284"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4BBBD-8C60-44BD-8739-628D50BD0562}" type="datetimeFigureOut">
              <a:rPr lang="zh-TW" altLang="en-US" smtClean="0"/>
              <a:pPr/>
              <a:t>2023/11/3</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B225B-168E-4CA7-A244-D031B11F9379}" type="slidenum">
              <a:rPr lang="zh-TW" altLang="en-US" smtClean="0"/>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F526C-5170-43D2-8ECC-77C2F552AC71}" type="datetimeFigureOut">
              <a:rPr lang="zh-TW" altLang="en-US" smtClean="0"/>
              <a:pPr/>
              <a:t>2023/11/3</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53EAF-C727-49DE-BB5C-CE1AAA75C210}"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7"/>
            <a:ext cx="7772400" cy="1470025"/>
          </a:xfrm>
        </p:spPr>
        <p:txBody>
          <a:bodyPr anchor="b"/>
          <a:lstStyle/>
          <a:p>
            <a:r>
              <a:rPr lang="zh-TW" altLang="en-US" dirty="0"/>
              <a:t>按一下以編輯母片標題樣式</a:t>
            </a:r>
          </a:p>
        </p:txBody>
      </p:sp>
      <p:sp>
        <p:nvSpPr>
          <p:cNvPr id="3" name="副標題 2"/>
          <p:cNvSpPr>
            <a:spLocks noGrp="1"/>
          </p:cNvSpPr>
          <p:nvPr>
            <p:ph type="subTitle" idx="1"/>
          </p:nvPr>
        </p:nvSpPr>
        <p:spPr>
          <a:xfrm>
            <a:off x="1371600" y="369262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Rectangle 2"/>
          <p:cNvSpPr>
            <a:spLocks noChangeArrowheads="1"/>
          </p:cNvSpPr>
          <p:nvPr userDrawn="1"/>
        </p:nvSpPr>
        <p:spPr bwMode="auto">
          <a:xfrm>
            <a:off x="0" y="6619885"/>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8" name="Text Box 8"/>
          <p:cNvSpPr txBox="1">
            <a:spLocks noChangeArrowheads="1"/>
          </p:cNvSpPr>
          <p:nvPr userDrawn="1"/>
        </p:nvSpPr>
        <p:spPr bwMode="auto">
          <a:xfrm>
            <a:off x="0" y="6623060"/>
            <a:ext cx="2559050" cy="226591"/>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1000" dirty="0">
                <a:solidFill>
                  <a:prstClr val="white"/>
                </a:solidFill>
                <a:latin typeface="Times New Roman"/>
                <a:ea typeface="微軟正黑體" panose="020B0604030504040204" pitchFamily="34" charset="-120"/>
              </a:rPr>
              <a:t>© 2021 PMC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p>
        </p:txBody>
      </p:sp>
      <p:sp>
        <p:nvSpPr>
          <p:cNvPr id="9" name="日期版面配置區 3"/>
          <p:cNvSpPr>
            <a:spLocks noGrp="1"/>
          </p:cNvSpPr>
          <p:nvPr>
            <p:ph type="dt" sz="half" idx="14"/>
          </p:nvPr>
        </p:nvSpPr>
        <p:spPr>
          <a:xfrm>
            <a:off x="7594600" y="6623060"/>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30" y="6623060"/>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0" name="文字方塊 9"/>
          <p:cNvSpPr txBox="1"/>
          <p:nvPr userDrawn="1"/>
        </p:nvSpPr>
        <p:spPr>
          <a:xfrm>
            <a:off x="5" y="6594060"/>
            <a:ext cx="909637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EA484619-763B-47A1-B64D-8BA533B73A20}"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13E4F195-FC88-467A-9E57-B411BCBC33AE}"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直排標題 1"/>
          <p:cNvSpPr>
            <a:spLocks noGrp="1"/>
          </p:cNvSpPr>
          <p:nvPr>
            <p:ph type="title" orient="vert"/>
          </p:nvPr>
        </p:nvSpPr>
        <p:spPr>
          <a:xfrm>
            <a:off x="6629400" y="27466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0F809C9C-B3B9-479C-930C-BB28D62A054B}"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902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847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85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1374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511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130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081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5" name="Text Box 8"/>
          <p:cNvSpPr txBox="1">
            <a:spLocks noChangeArrowheads="1"/>
          </p:cNvSpPr>
          <p:nvPr/>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908720"/>
            <a:ext cx="8229600" cy="54006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9EF265EB-0BBD-46A3-8482-B0BADD119C48}" type="slidenum">
              <a:rPr lang="zh-TW" altLang="en-US">
                <a:solidFill>
                  <a:prstClr val="white"/>
                </a:solidFill>
              </a:rPr>
              <a:pPr>
                <a:defRPr/>
              </a:pPr>
              <a:t>‹#›</a:t>
            </a:fld>
            <a:endParaRPr lang="zh-TW" altLang="en-US">
              <a:solidFill>
                <a:prstClr val="white"/>
              </a:solidFill>
            </a:endParaRPr>
          </a:p>
        </p:txBody>
      </p:sp>
      <p:pic>
        <p:nvPicPr>
          <p:cNvPr id="10"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3491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431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563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7311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597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416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54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5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79473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13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8"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1412776"/>
            <a:ext cx="82296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文字版面配置區 2"/>
          <p:cNvSpPr>
            <a:spLocks noGrp="1"/>
          </p:cNvSpPr>
          <p:nvPr>
            <p:ph type="body" idx="13"/>
          </p:nvPr>
        </p:nvSpPr>
        <p:spPr>
          <a:xfrm>
            <a:off x="457200" y="836712"/>
            <a:ext cx="8219256" cy="576064"/>
          </a:xfrm>
        </p:spPr>
        <p:txBody>
          <a:bodyPr anchor="ctr">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9" name="日期版面配置區 3"/>
          <p:cNvSpPr>
            <a:spLocks noGrp="1"/>
          </p:cNvSpPr>
          <p:nvPr>
            <p:ph type="dt" sz="half" idx="14"/>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3227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57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683568" y="1856837"/>
            <a:ext cx="7772400" cy="1362075"/>
          </a:xfrm>
        </p:spPr>
        <p:txBody>
          <a:bodyPr anchor="b"/>
          <a:lstStyle>
            <a:lvl1pPr algn="ctr">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683568" y="3224958"/>
            <a:ext cx="7772400" cy="1500187"/>
          </a:xfrm>
        </p:spPr>
        <p:txBody>
          <a:bodyPr>
            <a:normAutofit/>
          </a:bodyPr>
          <a:lstStyle>
            <a:lvl1pPr marL="0" indent="0" algn="ctr">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7" name="Rectangle 2"/>
          <p:cNvSpPr>
            <a:spLocks noChangeArrowheads="1"/>
          </p:cNvSpPr>
          <p:nvPr userDrawn="1"/>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pic>
        <p:nvPicPr>
          <p:cNvPr id="12"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2282A68A-80E4-485A-AA78-07817EE30AAF}"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9"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06104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457200" y="1700809"/>
            <a:ext cx="4040188"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45029" y="106104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1700809"/>
            <a:ext cx="4041775"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1"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D1794E79-47E8-4976-A5A7-E5D2DA6FAD06}" type="slidenum">
              <a:rPr lang="zh-TW" altLang="en-US">
                <a:solidFill>
                  <a:prstClr val="white"/>
                </a:solidFill>
              </a:rPr>
              <a:pPr>
                <a:defRPr/>
              </a:pPr>
              <a:t>‹#›</a:t>
            </a:fld>
            <a:endParaRPr lang="zh-TW" altLang="en-US">
              <a:solidFill>
                <a:prstClr val="white"/>
              </a:solidFill>
            </a:endParaRPr>
          </a:p>
        </p:txBody>
      </p:sp>
      <p:sp>
        <p:nvSpPr>
          <p:cNvPr id="14"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5"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6"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7"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BFA4652-240E-4C7F-997E-CF0BAACB8A11}" type="slidenum">
              <a:rPr lang="zh-TW" altLang="en-US">
                <a:solidFill>
                  <a:prstClr val="white"/>
                </a:solidFill>
              </a:rPr>
              <a:pPr>
                <a:defRPr/>
              </a:pPr>
              <a:t>‹#›</a:t>
            </a:fld>
            <a:endParaRPr lang="zh-TW" altLang="en-US">
              <a:solidFill>
                <a:prstClr val="white"/>
              </a:solidFill>
            </a:endParaRPr>
          </a:p>
        </p:txBody>
      </p:sp>
      <p:sp>
        <p:nvSpPr>
          <p:cNvPr id="10"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4"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5"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6"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sp>
        <p:nvSpPr>
          <p:cNvPr id="9"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67B30A0E-15FC-4D04-8C53-8152E2C16CB3}"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3" descr="未命名-1"/>
          <p:cNvPicPr>
            <a:picLocks noChangeAspect="1" noChangeArrowheads="1"/>
          </p:cNvPicPr>
          <p:nvPr/>
        </p:nvPicPr>
        <p:blipFill>
          <a:blip r:embed="rId33" cstate="print"/>
          <a:srcRect/>
          <a:stretch>
            <a:fillRect/>
          </a:stretch>
        </p:blipFill>
        <p:spPr bwMode="auto">
          <a:xfrm>
            <a:off x="-34925" y="-107949"/>
            <a:ext cx="1825625" cy="581025"/>
          </a:xfrm>
          <a:prstGeom prst="rect">
            <a:avLst/>
          </a:prstGeom>
          <a:noFill/>
          <a:ln w="9525">
            <a:noFill/>
            <a:miter lim="800000"/>
            <a:headEnd/>
            <a:tailEnd/>
          </a:ln>
        </p:spPr>
      </p:pic>
      <p:sp>
        <p:nvSpPr>
          <p:cNvPr id="2051" name="標題版面配置區 1"/>
          <p:cNvSpPr>
            <a:spLocks noGrp="1"/>
          </p:cNvSpPr>
          <p:nvPr>
            <p:ph type="title"/>
          </p:nvPr>
        </p:nvSpPr>
        <p:spPr bwMode="auto">
          <a:xfrm>
            <a:off x="457200" y="274638"/>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p:cNvSpPr>
            <a:spLocks noGrp="1"/>
          </p:cNvSpPr>
          <p:nvPr>
            <p:ph type="body" idx="1"/>
          </p:nvPr>
        </p:nvSpPr>
        <p:spPr bwMode="auto">
          <a:xfrm>
            <a:off x="457200" y="981076"/>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p:cNvSpPr>
            <a:spLocks noGrp="1"/>
          </p:cNvSpPr>
          <p:nvPr>
            <p:ph type="ftr" sz="quarter" idx="3"/>
          </p:nvPr>
        </p:nvSpPr>
        <p:spPr>
          <a:xfrm>
            <a:off x="6" y="6337332"/>
            <a:ext cx="2335213" cy="277813"/>
          </a:xfrm>
          <a:prstGeom prst="rect">
            <a:avLst/>
          </a:prstGeom>
        </p:spPr>
        <p:txBody>
          <a:bodyPr vert="horz" lIns="91440" tIns="45720" rIns="91440" bIns="45720" rtlCol="0" anchor="ctr">
            <a:spAutoFit/>
          </a:bodyPr>
          <a:lstStyle>
            <a:lvl1pPr algn="ctr" eaLnBrk="1" fontAlgn="auto" hangingPunct="1">
              <a:spcBef>
                <a:spcPts val="0"/>
              </a:spcBef>
              <a:spcAft>
                <a:spcPts val="0"/>
              </a:spcAft>
              <a:defRPr kumimoji="0" sz="1200">
                <a:solidFill>
                  <a:schemeClr val="tx1">
                    <a:tint val="75000"/>
                  </a:schemeClr>
                </a:solidFill>
                <a:latin typeface="Times New Roman" pitchFamily="18" charset="0"/>
                <a:ea typeface="標楷體" pitchFamily="65" charset="-120"/>
                <a:cs typeface="Times New Roman" pitchFamily="18" charset="0"/>
              </a:defRPr>
            </a:lvl1pPr>
          </a:lstStyle>
          <a:p>
            <a:pPr>
              <a:defRPr/>
            </a:pPr>
            <a:endParaRPr lang="zh-TW" altLang="en-US" dirty="0">
              <a:solidFill>
                <a:prstClr val="black">
                  <a:tint val="75000"/>
                </a:prstClr>
              </a:solidFill>
            </a:endParaRPr>
          </a:p>
        </p:txBody>
      </p:sp>
      <p:sp>
        <p:nvSpPr>
          <p:cNvPr id="4" name="日期版面配置區 3"/>
          <p:cNvSpPr>
            <a:spLocks noGrp="1"/>
          </p:cNvSpPr>
          <p:nvPr>
            <p:ph type="dt" sz="half" idx="2"/>
          </p:nvPr>
        </p:nvSpPr>
        <p:spPr>
          <a:xfrm>
            <a:off x="5435600" y="6608795"/>
            <a:ext cx="1720850" cy="276225"/>
          </a:xfrm>
          <a:prstGeom prst="rect">
            <a:avLst/>
          </a:prstGeom>
        </p:spPr>
        <p:txBody>
          <a:bodyPr vert="horz" lIns="91440" tIns="45720" rIns="91440" bIns="45720" rtlCol="0" anchor="ctr">
            <a:spAutoFit/>
          </a:bodyPr>
          <a:lstStyle>
            <a:lvl1pPr algn="l" eaLnBrk="1" fontAlgn="auto" hangingPunct="1">
              <a:spcBef>
                <a:spcPts val="0"/>
              </a:spcBef>
              <a:spcAft>
                <a:spcPts val="0"/>
              </a:spcAft>
              <a:defRPr kumimoji="0" sz="1200">
                <a:solidFill>
                  <a:schemeClr val="bg1">
                    <a:lumMod val="50000"/>
                  </a:schemeClr>
                </a:solidFill>
                <a:latin typeface="Times New Roman" pitchFamily="18" charset="0"/>
                <a:ea typeface="標楷體" pitchFamily="65" charset="-120"/>
                <a:cs typeface="Times New Roman" pitchFamily="18" charset="0"/>
              </a:defRPr>
            </a:lvl1pPr>
          </a:lstStyle>
          <a:p>
            <a:pPr>
              <a:defRPr/>
            </a:pPr>
            <a:endParaRPr lang="zh-TW" altLang="en-US">
              <a:solidFill>
                <a:prstClr val="white">
                  <a:lumMod val="50000"/>
                </a:prstClr>
              </a:solidFill>
            </a:endParaRPr>
          </a:p>
        </p:txBody>
      </p:sp>
      <p:sp>
        <p:nvSpPr>
          <p:cNvPr id="6" name="投影片編號版面配置區 5"/>
          <p:cNvSpPr>
            <a:spLocks noGrp="1"/>
          </p:cNvSpPr>
          <p:nvPr>
            <p:ph type="sldNum" sz="quarter" idx="4"/>
          </p:nvPr>
        </p:nvSpPr>
        <p:spPr>
          <a:xfrm>
            <a:off x="7423150" y="6597682"/>
            <a:ext cx="1720850" cy="276225"/>
          </a:xfrm>
          <a:prstGeom prst="rect">
            <a:avLst/>
          </a:prstGeom>
        </p:spPr>
        <p:txBody>
          <a:bodyPr vert="horz" wrap="square" lIns="91440" tIns="45720" rIns="91440" bIns="45720" numCol="1" anchor="ctr" anchorCtr="0" compatLnSpc="1">
            <a:prstTxWarp prst="textNoShape">
              <a:avLst/>
            </a:prstTxWarp>
            <a:spAutoFit/>
          </a:bodyPr>
          <a:lstStyle>
            <a:lvl1pPr algn="r" eaLnBrk="1" hangingPunct="1">
              <a:defRPr kumimoji="0" sz="1200">
                <a:solidFill>
                  <a:srgbClr val="7F7F7F"/>
                </a:solidFill>
                <a:latin typeface="Times New Roman" pitchFamily="18" charset="0"/>
                <a:ea typeface="標楷體" pitchFamily="65" charset="-120"/>
                <a:cs typeface="Times New Roman" pitchFamily="18" charset="0"/>
              </a:defRPr>
            </a:lvl1pPr>
          </a:lstStyle>
          <a:p>
            <a:pPr fontAlgn="base">
              <a:spcBef>
                <a:spcPct val="0"/>
              </a:spcBef>
              <a:spcAft>
                <a:spcPct val="0"/>
              </a:spcAft>
              <a:defRPr/>
            </a:pPr>
            <a:fld id="{6E0498E5-14AC-4E5D-A946-F583DB2F66BF}" type="slidenum">
              <a:rPr lang="zh-TW" altLang="en-US"/>
              <a:pPr fontAlgn="base">
                <a:spcBef>
                  <a:spcPct val="0"/>
                </a:spcBef>
                <a:spcAft>
                  <a:spcPct val="0"/>
                </a:spcAft>
                <a:defRPr/>
              </a:pPr>
              <a:t>‹#›</a:t>
            </a:fld>
            <a:endParaRPr lang="zh-TW" altLang="en-US"/>
          </a:p>
        </p:txBody>
      </p:sp>
      <p:sp>
        <p:nvSpPr>
          <p:cNvPr id="8" name="文字方塊 7"/>
          <p:cNvSpPr txBox="1"/>
          <p:nvPr userDrawn="1"/>
        </p:nvSpPr>
        <p:spPr>
          <a:xfrm>
            <a:off x="-34923" y="6594060"/>
            <a:ext cx="917892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latin typeface="標楷體" pitchFamily="65" charset="-120"/>
              </a:rPr>
              <a:t>限閱資料</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禁止複製、轉載及外流</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會後收回</a:t>
            </a:r>
            <a:endParaRPr kumimoji="1" lang="zh-TW" altLang="zh-TW" sz="1200" dirty="0">
              <a:solidFill>
                <a:prstClr val="black"/>
              </a:solidFill>
              <a:latin typeface="標楷體" pitchFamily="65" charset="-12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4"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7" r:id="rId31"/>
  </p:sldLayoutIdLst>
  <p:hf hdr="0" ftr="0" dt="0"/>
  <p:txStyles>
    <p:titleStyle>
      <a:lvl1pPr algn="ctr" rtl="0" eaLnBrk="0" fontAlgn="base" hangingPunct="0">
        <a:spcBef>
          <a:spcPct val="0"/>
        </a:spcBef>
        <a:spcAft>
          <a:spcPct val="0"/>
        </a:spcAft>
        <a:defRPr sz="4000" kern="1200">
          <a:solidFill>
            <a:schemeClr val="tx1"/>
          </a:solidFill>
          <a:latin typeface="Times New Roman" pitchFamily="18" charset="0"/>
          <a:ea typeface="標楷體" pitchFamily="65" charset="-120"/>
          <a:cs typeface="Times New Roman" pitchFamily="18" charset="0"/>
        </a:defRPr>
      </a:lvl1pPr>
      <a:lvl2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4572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9144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13716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18288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p:titleStyle>
    <p:bodyStyle>
      <a:lvl1pPr marL="342900" indent="-342900" algn="just" rtl="0" eaLnBrk="0" fontAlgn="base" hangingPunct="0">
        <a:spcBef>
          <a:spcPct val="20000"/>
        </a:spcBef>
        <a:spcAft>
          <a:spcPct val="0"/>
        </a:spcAft>
        <a:buFont typeface="Arial" charset="0"/>
        <a:buChar char="•"/>
        <a:defRPr sz="2800" kern="1200">
          <a:solidFill>
            <a:schemeClr val="tx1"/>
          </a:solidFill>
          <a:latin typeface="Times New Roman" pitchFamily="18" charset="0"/>
          <a:ea typeface="標楷體" pitchFamily="65" charset="-120"/>
          <a:cs typeface="Times New Roman" pitchFamily="18" charset="0"/>
        </a:defRPr>
      </a:lvl1pPr>
      <a:lvl2pPr marL="742950" indent="-285750" algn="just" rtl="0" eaLnBrk="0" fontAlgn="base" hangingPunct="0">
        <a:spcBef>
          <a:spcPct val="20000"/>
        </a:spcBef>
        <a:spcAft>
          <a:spcPct val="0"/>
        </a:spcAft>
        <a:buFont typeface="Arial" charset="0"/>
        <a:buChar char="–"/>
        <a:defRPr sz="2400" kern="1200">
          <a:solidFill>
            <a:schemeClr val="tx1"/>
          </a:solidFill>
          <a:latin typeface="Times New Roman" pitchFamily="18" charset="0"/>
          <a:ea typeface="標楷體" pitchFamily="65" charset="-120"/>
          <a:cs typeface="Times New Roman" pitchFamily="18" charset="0"/>
        </a:defRPr>
      </a:lvl2pPr>
      <a:lvl3pPr marL="1143000" indent="-228600" algn="just" rtl="0" eaLnBrk="0" fontAlgn="base" hangingPunct="0">
        <a:spcBef>
          <a:spcPct val="20000"/>
        </a:spcBef>
        <a:spcAft>
          <a:spcPct val="0"/>
        </a:spcAft>
        <a:buFont typeface="Arial" charset="0"/>
        <a:buChar char="•"/>
        <a:defRPr sz="2000" kern="1200">
          <a:solidFill>
            <a:schemeClr val="tx1"/>
          </a:solidFill>
          <a:latin typeface="Times New Roman" pitchFamily="18" charset="0"/>
          <a:ea typeface="標楷體" pitchFamily="65" charset="-120"/>
          <a:cs typeface="Times New Roman" pitchFamily="18" charset="0"/>
        </a:defRPr>
      </a:lvl3pPr>
      <a:lvl4pPr marL="16002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4pPr>
      <a:lvl5pPr marL="20574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hyperlink" Target="https://blog.csdn.net/weixin_30537451/article/details/95205481"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lcoalhost/" TargetMode="External"/><Relationship Id="rId7" Type="http://schemas.openxmlformats.org/officeDocument/2006/relationships/image" Target="../media/image23.jpeg"/><Relationship Id="rId2" Type="http://schemas.openxmlformats.org/officeDocument/2006/relationships/hyperlink" Target="http://localhost/" TargetMode="External"/><Relationship Id="rId1" Type="http://schemas.openxmlformats.org/officeDocument/2006/relationships/slideLayout" Target="../slideLayouts/slideLayout3.xml"/><Relationship Id="rId6" Type="http://schemas.openxmlformats.org/officeDocument/2006/relationships/hyperlink" Target="https://target.domain/boo/api10" TargetMode="External"/><Relationship Id="rId5" Type="http://schemas.openxmlformats.org/officeDocument/2006/relationships/hyperlink" Target="http://localhost/api01" TargetMode="External"/><Relationship Id="rId4" Type="http://schemas.openxmlformats.org/officeDocument/2006/relationships/hyperlink" Target="http://localhost:3000/"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maxlist.xyz/2019/05/11/flask-cookie/" TargetMode="Externa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www.maxlist.xyz/2020/05/01/flask-jwt-extended/" TargetMode="External"/><Relationship Id="rId5" Type="http://schemas.openxmlformats.org/officeDocument/2006/relationships/hyperlink" Target="https://www.maxlist.xyz/2020/05/24/flask-session-base-login/" TargetMode="External"/><Relationship Id="rId4" Type="http://schemas.openxmlformats.org/officeDocument/2006/relationships/hyperlink" Target="https://www.maxlist.xyz/2019/06/29/flask-sess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axios-http.com/docs/intro"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kknews.cc/zh-tw/news/gxpqppy.html" TargetMode="External"/><Relationship Id="rId2" Type="http://schemas.openxmlformats.org/officeDocument/2006/relationships/hyperlink" Target="https://honeststore.com.tw/guide-to-esp8266-uploading/"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henjuichi/cmuhch-backup.git" TargetMode="External"/><Relationship Id="rId2" Type="http://schemas.openxmlformats.org/officeDocument/2006/relationships/hyperlink" Target="mailto:chenjuichi@gmail.com"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s://code.visualstudio.com/docs/python/environments#_creating-environments" TargetMode="External"/><Relationship Id="rId2" Type="http://schemas.openxmlformats.org/officeDocument/2006/relationships/hyperlink" Target="https://code.visualstudio.com/docs/python/environments#_python-environment-tools" TargetMode="Externa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medium.com/brillio-data-science/exposing-your-data-science-project-to-the-world-flask-with-a-waitress-8592f0356b27" TargetMode="External"/><Relationship Id="rId2" Type="http://schemas.openxmlformats.org/officeDocument/2006/relationships/hyperlink" Target="https://learn.microsoft.com/en-us/cpp/windows/latest-supported-vc-redist?view=msvc-170" TargetMode="External"/><Relationship Id="rId1" Type="http://schemas.openxmlformats.org/officeDocument/2006/relationships/slideLayout" Target="../slideLayouts/slideLayout3.xml"/><Relationship Id="rId5" Type="http://schemas.openxmlformats.org/officeDocument/2006/relationships/hyperlink" Target="https://blog.miniasp.com/post/2021/09/15/Useful-tools-the-Non-Sucking-Service-Manager" TargetMode="External"/><Relationship Id="rId4" Type="http://schemas.openxmlformats.org/officeDocument/2006/relationships/hyperlink" Target="https://nssm.cc/downloa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a:t>
            </a:fld>
            <a:endParaRPr lang="zh-TW" altLang="en-US">
              <a:solidFill>
                <a:prstClr val="white"/>
              </a:solidFill>
            </a:endParaRPr>
          </a:p>
        </p:txBody>
      </p:sp>
      <p:pic>
        <p:nvPicPr>
          <p:cNvPr id="7" name="圖片 6">
            <a:extLst>
              <a:ext uri="{FF2B5EF4-FFF2-40B4-BE49-F238E27FC236}">
                <a16:creationId xmlns:a16="http://schemas.microsoft.com/office/drawing/2014/main" id="{0303BA31-0828-C83C-EA29-3D700A92F359}"/>
              </a:ext>
            </a:extLst>
          </p:cNvPr>
          <p:cNvPicPr>
            <a:picLocks noChangeAspect="1"/>
          </p:cNvPicPr>
          <p:nvPr/>
        </p:nvPicPr>
        <p:blipFill>
          <a:blip r:embed="rId2" cstate="print"/>
          <a:stretch>
            <a:fillRect/>
          </a:stretch>
        </p:blipFill>
        <p:spPr>
          <a:xfrm>
            <a:off x="107504" y="1121047"/>
            <a:ext cx="3500438" cy="1973580"/>
          </a:xfrm>
          <a:prstGeom prst="rect">
            <a:avLst/>
          </a:prstGeom>
        </p:spPr>
      </p:pic>
      <p:sp>
        <p:nvSpPr>
          <p:cNvPr id="8" name="橢圓 7">
            <a:extLst>
              <a:ext uri="{FF2B5EF4-FFF2-40B4-BE49-F238E27FC236}">
                <a16:creationId xmlns:a16="http://schemas.microsoft.com/office/drawing/2014/main" id="{9281639D-8455-9C04-16A3-2ABBF03290B6}"/>
              </a:ext>
            </a:extLst>
          </p:cNvPr>
          <p:cNvSpPr/>
          <p:nvPr/>
        </p:nvSpPr>
        <p:spPr>
          <a:xfrm>
            <a:off x="179512" y="2379091"/>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9028F91C-BF3A-5B56-811B-93F5F1A023AC}"/>
              </a:ext>
            </a:extLst>
          </p:cNvPr>
          <p:cNvPicPr>
            <a:picLocks noChangeAspect="1"/>
          </p:cNvPicPr>
          <p:nvPr/>
        </p:nvPicPr>
        <p:blipFill>
          <a:blip r:embed="rId3" cstate="print"/>
          <a:stretch>
            <a:fillRect/>
          </a:stretch>
        </p:blipFill>
        <p:spPr>
          <a:xfrm>
            <a:off x="3904612" y="891333"/>
            <a:ext cx="4366832" cy="1548194"/>
          </a:xfrm>
          <a:prstGeom prst="rect">
            <a:avLst/>
          </a:prstGeom>
        </p:spPr>
      </p:pic>
      <p:sp>
        <p:nvSpPr>
          <p:cNvPr id="12" name="橢圓 11">
            <a:extLst>
              <a:ext uri="{FF2B5EF4-FFF2-40B4-BE49-F238E27FC236}">
                <a16:creationId xmlns:a16="http://schemas.microsoft.com/office/drawing/2014/main" id="{EDC282B9-99CF-3359-EA45-52FDDD36378A}"/>
              </a:ext>
            </a:extLst>
          </p:cNvPr>
          <p:cNvSpPr/>
          <p:nvPr/>
        </p:nvSpPr>
        <p:spPr>
          <a:xfrm>
            <a:off x="6516216" y="2060848"/>
            <a:ext cx="172819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D627C1E-07DC-CB07-E053-ED3F07B7F0FF}"/>
              </a:ext>
            </a:extLst>
          </p:cNvPr>
          <p:cNvPicPr>
            <a:picLocks noChangeAspect="1"/>
          </p:cNvPicPr>
          <p:nvPr/>
        </p:nvPicPr>
        <p:blipFill>
          <a:blip r:embed="rId4" cstate="print"/>
          <a:stretch>
            <a:fillRect/>
          </a:stretch>
        </p:blipFill>
        <p:spPr>
          <a:xfrm>
            <a:off x="683564" y="3353290"/>
            <a:ext cx="2662238" cy="1847850"/>
          </a:xfrm>
          <a:prstGeom prst="rect">
            <a:avLst/>
          </a:prstGeom>
        </p:spPr>
      </p:pic>
      <p:sp>
        <p:nvSpPr>
          <p:cNvPr id="15" name="橢圓 14">
            <a:extLst>
              <a:ext uri="{FF2B5EF4-FFF2-40B4-BE49-F238E27FC236}">
                <a16:creationId xmlns:a16="http://schemas.microsoft.com/office/drawing/2014/main" id="{B1013FA3-E0DF-F5BE-C2F9-38A7A1890136}"/>
              </a:ext>
            </a:extLst>
          </p:cNvPr>
          <p:cNvSpPr/>
          <p:nvPr/>
        </p:nvSpPr>
        <p:spPr>
          <a:xfrm>
            <a:off x="1187624" y="4487912"/>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AB0819D5-2BED-80C2-B0EC-86F6C651A0BE}"/>
              </a:ext>
            </a:extLst>
          </p:cNvPr>
          <p:cNvPicPr>
            <a:picLocks noChangeAspect="1"/>
          </p:cNvPicPr>
          <p:nvPr/>
        </p:nvPicPr>
        <p:blipFill>
          <a:blip r:embed="rId5" cstate="print"/>
          <a:stretch>
            <a:fillRect/>
          </a:stretch>
        </p:blipFill>
        <p:spPr>
          <a:xfrm>
            <a:off x="4139952" y="2724884"/>
            <a:ext cx="4612577" cy="3264408"/>
          </a:xfrm>
          <a:prstGeom prst="rect">
            <a:avLst/>
          </a:prstGeom>
        </p:spPr>
      </p:pic>
      <p:sp>
        <p:nvSpPr>
          <p:cNvPr id="21" name="橢圓 20">
            <a:extLst>
              <a:ext uri="{FF2B5EF4-FFF2-40B4-BE49-F238E27FC236}">
                <a16:creationId xmlns:a16="http://schemas.microsoft.com/office/drawing/2014/main" id="{DF9D98F4-5125-BB06-E26F-0DF47604C2B4}"/>
              </a:ext>
            </a:extLst>
          </p:cNvPr>
          <p:cNvSpPr/>
          <p:nvPr/>
        </p:nvSpPr>
        <p:spPr>
          <a:xfrm>
            <a:off x="6156175" y="5476459"/>
            <a:ext cx="2596353" cy="3600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31A2724-DE79-9606-3183-B15571F1953B}"/>
              </a:ext>
            </a:extLst>
          </p:cNvPr>
          <p:cNvSpPr txBox="1"/>
          <p:nvPr/>
        </p:nvSpPr>
        <p:spPr>
          <a:xfrm>
            <a:off x="8650273" y="500230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23" name="文字方塊 22">
            <a:extLst>
              <a:ext uri="{FF2B5EF4-FFF2-40B4-BE49-F238E27FC236}">
                <a16:creationId xmlns:a16="http://schemas.microsoft.com/office/drawing/2014/main" id="{C573B2C7-EE2A-B110-BE3B-1ED399B7F0F9}"/>
              </a:ext>
            </a:extLst>
          </p:cNvPr>
          <p:cNvSpPr txBox="1"/>
          <p:nvPr/>
        </p:nvSpPr>
        <p:spPr>
          <a:xfrm>
            <a:off x="2469431" y="4573506"/>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24" name="文字方塊 23">
            <a:extLst>
              <a:ext uri="{FF2B5EF4-FFF2-40B4-BE49-F238E27FC236}">
                <a16:creationId xmlns:a16="http://schemas.microsoft.com/office/drawing/2014/main" id="{8B3596EA-130C-A9A8-1669-6BA38C1E64FE}"/>
              </a:ext>
            </a:extLst>
          </p:cNvPr>
          <p:cNvSpPr txBox="1"/>
          <p:nvPr/>
        </p:nvSpPr>
        <p:spPr>
          <a:xfrm>
            <a:off x="8303937" y="160724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25" name="文字方塊 24">
            <a:extLst>
              <a:ext uri="{FF2B5EF4-FFF2-40B4-BE49-F238E27FC236}">
                <a16:creationId xmlns:a16="http://schemas.microsoft.com/office/drawing/2014/main" id="{9F21F2E0-9EF0-F47A-1971-B8A98FD45254}"/>
              </a:ext>
            </a:extLst>
          </p:cNvPr>
          <p:cNvSpPr txBox="1"/>
          <p:nvPr/>
        </p:nvSpPr>
        <p:spPr>
          <a:xfrm>
            <a:off x="225529" y="305734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26" name="箭號: 向右 25">
            <a:extLst>
              <a:ext uri="{FF2B5EF4-FFF2-40B4-BE49-F238E27FC236}">
                <a16:creationId xmlns:a16="http://schemas.microsoft.com/office/drawing/2014/main" id="{31C2FF29-C4F4-2C55-3274-122671B8A9DA}"/>
              </a:ext>
            </a:extLst>
          </p:cNvPr>
          <p:cNvSpPr/>
          <p:nvPr/>
        </p:nvSpPr>
        <p:spPr>
          <a:xfrm>
            <a:off x="2915816" y="5377890"/>
            <a:ext cx="1245454" cy="57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57DF8F8-ED96-BDB4-C0CC-833C4FA42977}"/>
              </a:ext>
            </a:extLst>
          </p:cNvPr>
          <p:cNvSpPr txBox="1"/>
          <p:nvPr/>
        </p:nvSpPr>
        <p:spPr>
          <a:xfrm>
            <a:off x="3019882" y="5517980"/>
            <a:ext cx="1036066" cy="276999"/>
          </a:xfrm>
          <a:prstGeom prst="rect">
            <a:avLst/>
          </a:prstGeom>
          <a:noFill/>
        </p:spPr>
        <p:txBody>
          <a:bodyPr wrap="square" rtlCol="0">
            <a:spAutoFit/>
          </a:bodyPr>
          <a:lstStyle/>
          <a:p>
            <a:r>
              <a:rPr lang="zh-TW" altLang="en-US" sz="1200" b="1" dirty="0">
                <a:solidFill>
                  <a:schemeClr val="bg1"/>
                </a:solidFill>
                <a:latin typeface="Microsoft JhengHei Light" panose="020B0604030504040204" pitchFamily="34" charset="-120"/>
                <a:ea typeface="Microsoft JhengHei Light" panose="020B0604030504040204" pitchFamily="34" charset="-120"/>
              </a:rPr>
              <a:t>選擇</a:t>
            </a:r>
            <a:r>
              <a:rPr lang="en-US" altLang="zh-TW" sz="1200" b="1" dirty="0">
                <a:solidFill>
                  <a:schemeClr val="bg1"/>
                </a:solidFill>
                <a:latin typeface="Microsoft JhengHei Light" panose="020B0604030504040204" pitchFamily="34" charset="-120"/>
                <a:ea typeface="Microsoft JhengHei Light" panose="020B0604030504040204" pitchFamily="34" charset="-120"/>
              </a:rPr>
              <a:t>x64</a:t>
            </a:r>
            <a:r>
              <a:rPr lang="zh-TW" altLang="en-US" sz="1200" b="1" dirty="0">
                <a:solidFill>
                  <a:schemeClr val="bg1"/>
                </a:solidFill>
                <a:latin typeface="Microsoft JhengHei Light" panose="020B0604030504040204" pitchFamily="34" charset="-120"/>
                <a:ea typeface="Microsoft JhengHei Light" panose="020B0604030504040204" pitchFamily="34" charset="-120"/>
              </a:rPr>
              <a:t>版本</a:t>
            </a:r>
          </a:p>
        </p:txBody>
      </p:sp>
      <p:sp>
        <p:nvSpPr>
          <p:cNvPr id="28" name="橢圓 27">
            <a:extLst>
              <a:ext uri="{FF2B5EF4-FFF2-40B4-BE49-F238E27FC236}">
                <a16:creationId xmlns:a16="http://schemas.microsoft.com/office/drawing/2014/main" id="{95CC56F1-EFAF-BF7D-7AD0-5E55B576C1EB}"/>
              </a:ext>
            </a:extLst>
          </p:cNvPr>
          <p:cNvSpPr/>
          <p:nvPr/>
        </p:nvSpPr>
        <p:spPr>
          <a:xfrm>
            <a:off x="683567" y="1049039"/>
            <a:ext cx="106489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63303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2154E45-C18F-BCCA-8A6D-7ED985318C17}"/>
              </a:ext>
            </a:extLst>
          </p:cNvPr>
          <p:cNvPicPr>
            <a:picLocks noChangeAspect="1"/>
          </p:cNvPicPr>
          <p:nvPr/>
        </p:nvPicPr>
        <p:blipFill>
          <a:blip r:embed="rId2"/>
          <a:stretch>
            <a:fillRect/>
          </a:stretch>
        </p:blipFill>
        <p:spPr>
          <a:xfrm>
            <a:off x="251520" y="692696"/>
            <a:ext cx="3913346" cy="4016216"/>
          </a:xfrm>
          <a:prstGeom prst="rect">
            <a:avLst/>
          </a:prstGeom>
        </p:spPr>
      </p:pic>
      <p:sp>
        <p:nvSpPr>
          <p:cNvPr id="4" name="橢圓 3">
            <a:extLst>
              <a:ext uri="{FF2B5EF4-FFF2-40B4-BE49-F238E27FC236}">
                <a16:creationId xmlns:a16="http://schemas.microsoft.com/office/drawing/2014/main" id="{EF92D72C-E580-969A-1875-2E293BFA47D7}"/>
              </a:ext>
            </a:extLst>
          </p:cNvPr>
          <p:cNvSpPr/>
          <p:nvPr/>
        </p:nvSpPr>
        <p:spPr>
          <a:xfrm>
            <a:off x="683568" y="4365104"/>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A9F197E0-4323-0563-E797-26D1E22CC4A5}"/>
              </a:ext>
            </a:extLst>
          </p:cNvPr>
          <p:cNvSpPr/>
          <p:nvPr/>
        </p:nvSpPr>
        <p:spPr>
          <a:xfrm>
            <a:off x="611560" y="620688"/>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BB8BB87A-0392-914D-FCAE-51C9D3135C6B}"/>
              </a:ext>
            </a:extLst>
          </p:cNvPr>
          <p:cNvPicPr>
            <a:picLocks noChangeAspect="1"/>
          </p:cNvPicPr>
          <p:nvPr/>
        </p:nvPicPr>
        <p:blipFill>
          <a:blip r:embed="rId3"/>
          <a:stretch>
            <a:fillRect/>
          </a:stretch>
        </p:blipFill>
        <p:spPr>
          <a:xfrm>
            <a:off x="4164866" y="1012701"/>
            <a:ext cx="4500563" cy="2200275"/>
          </a:xfrm>
          <a:prstGeom prst="rect">
            <a:avLst/>
          </a:prstGeom>
        </p:spPr>
      </p:pic>
      <p:sp>
        <p:nvSpPr>
          <p:cNvPr id="12" name="橢圓 11">
            <a:extLst>
              <a:ext uri="{FF2B5EF4-FFF2-40B4-BE49-F238E27FC236}">
                <a16:creationId xmlns:a16="http://schemas.microsoft.com/office/drawing/2014/main" id="{9747D046-3B13-031E-2A90-77E785722644}"/>
              </a:ext>
            </a:extLst>
          </p:cNvPr>
          <p:cNvSpPr/>
          <p:nvPr/>
        </p:nvSpPr>
        <p:spPr>
          <a:xfrm>
            <a:off x="4427984" y="2452861"/>
            <a:ext cx="3600400"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7EB3EBE-7E4E-8A25-4E4F-19EC85973BBC}"/>
              </a:ext>
            </a:extLst>
          </p:cNvPr>
          <p:cNvSpPr txBox="1"/>
          <p:nvPr/>
        </p:nvSpPr>
        <p:spPr>
          <a:xfrm>
            <a:off x="2297508" y="76685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3" name="文字方塊 12">
            <a:extLst>
              <a:ext uri="{FF2B5EF4-FFF2-40B4-BE49-F238E27FC236}">
                <a16:creationId xmlns:a16="http://schemas.microsoft.com/office/drawing/2014/main" id="{B196FB73-0A53-B5A5-6C77-3B3E837EFE2F}"/>
              </a:ext>
            </a:extLst>
          </p:cNvPr>
          <p:cNvSpPr txBox="1"/>
          <p:nvPr/>
        </p:nvSpPr>
        <p:spPr>
          <a:xfrm>
            <a:off x="2195736" y="436510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4" name="文字方塊 13">
            <a:extLst>
              <a:ext uri="{FF2B5EF4-FFF2-40B4-BE49-F238E27FC236}">
                <a16:creationId xmlns:a16="http://schemas.microsoft.com/office/drawing/2014/main" id="{F18CA8F4-3128-DF9D-1935-60E7F862515E}"/>
              </a:ext>
            </a:extLst>
          </p:cNvPr>
          <p:cNvSpPr txBox="1"/>
          <p:nvPr/>
        </p:nvSpPr>
        <p:spPr>
          <a:xfrm>
            <a:off x="6415147" y="214306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5" name="文字方塊 14">
            <a:extLst>
              <a:ext uri="{FF2B5EF4-FFF2-40B4-BE49-F238E27FC236}">
                <a16:creationId xmlns:a16="http://schemas.microsoft.com/office/drawing/2014/main" id="{CCD1F780-A819-B004-109F-A4F039A55430}"/>
              </a:ext>
            </a:extLst>
          </p:cNvPr>
          <p:cNvSpPr txBox="1"/>
          <p:nvPr/>
        </p:nvSpPr>
        <p:spPr>
          <a:xfrm>
            <a:off x="345237" y="4771018"/>
            <a:ext cx="8753579" cy="1754326"/>
          </a:xfrm>
          <a:prstGeom prst="rect">
            <a:avLst/>
          </a:prstGeom>
          <a:noFill/>
        </p:spPr>
        <p:txBody>
          <a:bodyPr wrap="square">
            <a:spAutoFit/>
          </a:bodyPr>
          <a:lstStyle/>
          <a:p>
            <a:pPr algn="l"/>
            <a:r>
              <a:rPr lang="en-US" altLang="zh-TW" b="1" i="0" u="none" strike="noStrike" dirty="0" err="1">
                <a:solidFill>
                  <a:srgbClr val="222226"/>
                </a:solidFill>
                <a:effectLst/>
                <a:latin typeface="Microsoft YaHei" panose="020B0503020204020204" pitchFamily="34" charset="-122"/>
                <a:ea typeface="Microsoft YaHei" panose="020B0503020204020204" pitchFamily="34" charset="-122"/>
                <a:hlinkClick r:id="rId4"/>
              </a:rPr>
              <a:t>mosquitto</a:t>
            </a:r>
            <a:r>
              <a:rPr lang="zh-TW" altLang="en-US" b="1" i="0" u="none" strike="noStrike" dirty="0">
                <a:solidFill>
                  <a:srgbClr val="222226"/>
                </a:solidFill>
                <a:effectLst/>
                <a:latin typeface="Microsoft YaHei" panose="020B0503020204020204" pitchFamily="34" charset="-122"/>
                <a:ea typeface="Microsoft YaHei" panose="020B0503020204020204" pitchFamily="34" charset="-122"/>
                <a:hlinkClick r:id="rId4"/>
              </a:rPr>
              <a:t>常用指令</a:t>
            </a:r>
            <a:endParaRPr lang="zh-TW" altLang="en-US" b="0"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kill -USR2 `</a:t>
            </a:r>
            <a:r>
              <a:rPr lang="en-US" altLang="zh-TW" b="0" i="0" dirty="0" err="1">
                <a:solidFill>
                  <a:srgbClr val="000000"/>
                </a:solidFill>
                <a:effectLst/>
                <a:latin typeface="Microsoft YaHei" panose="020B0503020204020204" pitchFamily="34" charset="-122"/>
                <a:ea typeface="Microsoft YaHei" panose="020B0503020204020204" pitchFamily="34" charset="-122"/>
              </a:rPr>
              <a:t>ps</a:t>
            </a:r>
            <a:r>
              <a:rPr lang="en-US" altLang="zh-TW" b="0" i="0" dirty="0">
                <a:solidFill>
                  <a:srgbClr val="000000"/>
                </a:solidFill>
                <a:effectLst/>
                <a:latin typeface="Microsoft YaHei" panose="020B0503020204020204" pitchFamily="34" charset="-122"/>
                <a:ea typeface="Microsoft YaHei" panose="020B0503020204020204" pitchFamily="34" charset="-122"/>
              </a:rPr>
              <a:t> -e | grep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|awk '{print $1}’`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a:p>
            <a:pPr algn="l"/>
            <a:r>
              <a:rPr lang="zh-TW" altLang="en-US" b="0" i="0" dirty="0">
                <a:solidFill>
                  <a:srgbClr val="000000"/>
                </a:solidFill>
                <a:effectLst/>
                <a:latin typeface="Microsoft YaHei" panose="020B0503020204020204" pitchFamily="34" charset="-122"/>
                <a:ea typeface="Microsoft YaHei" panose="020B0503020204020204" pitchFamily="34" charset="-122"/>
              </a:rPr>
              <a:t>啟動：</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-c /</a:t>
            </a:r>
            <a:r>
              <a:rPr lang="en-US" altLang="zh-TW" b="0" i="0" dirty="0" err="1">
                <a:solidFill>
                  <a:srgbClr val="000000"/>
                </a:solidFill>
                <a:effectLst/>
                <a:latin typeface="Microsoft YaHei" panose="020B0503020204020204" pitchFamily="34" charset="-122"/>
                <a:ea typeface="Microsoft YaHei" panose="020B0503020204020204" pitchFamily="34" charset="-122"/>
              </a:rPr>
              <a:t>etc</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mosquitto.conf</a:t>
            </a:r>
            <a:r>
              <a:rPr lang="en-US" altLang="zh-TW" b="0" i="0" dirty="0">
                <a:solidFill>
                  <a:srgbClr val="000000"/>
                </a:solidFill>
                <a:effectLst/>
                <a:latin typeface="Microsoft YaHei" panose="020B0503020204020204" pitchFamily="34" charset="-122"/>
                <a:ea typeface="Microsoft YaHei" panose="020B0503020204020204" pitchFamily="34" charset="-122"/>
              </a:rPr>
              <a:t>  -d -v</a:t>
            </a:r>
            <a:br>
              <a:rPr lang="en-US" altLang="zh-TW" b="0" i="0" dirty="0">
                <a:solidFill>
                  <a:srgbClr val="000000"/>
                </a:solidFill>
                <a:effectLst/>
                <a:latin typeface="Microsoft YaHei" panose="020B0503020204020204" pitchFamily="34" charset="-122"/>
                <a:ea typeface="Microsoft YaHei" panose="020B0503020204020204" pitchFamily="34" charset="-122"/>
              </a:rPr>
            </a:br>
            <a:r>
              <a:rPr lang="zh-TW" altLang="en-US" b="0" i="0" dirty="0">
                <a:solidFill>
                  <a:srgbClr val="000000"/>
                </a:solidFill>
                <a:effectLst/>
                <a:latin typeface="Microsoft YaHei" panose="020B0503020204020204" pitchFamily="34" charset="-122"/>
                <a:ea typeface="Microsoft YaHei" panose="020B0503020204020204" pitchFamily="34" charset="-122"/>
              </a:rPr>
              <a:t>查看</a:t>
            </a:r>
            <a:r>
              <a:rPr lang="en-US" altLang="zh-TW" b="0" i="0" dirty="0">
                <a:solidFill>
                  <a:srgbClr val="000000"/>
                </a:solidFill>
                <a:effectLst/>
                <a:latin typeface="Microsoft YaHei" panose="020B0503020204020204" pitchFamily="34" charset="-122"/>
                <a:ea typeface="Microsoft YaHei" panose="020B0503020204020204" pitchFamily="34" charset="-122"/>
              </a:rPr>
              <a:t>port</a:t>
            </a:r>
            <a:r>
              <a:rPr lang="zh-TW" altLang="en-US" b="0" i="0" dirty="0">
                <a:solidFill>
                  <a:srgbClr val="000000"/>
                </a:solidFill>
                <a:effectLst/>
                <a:latin typeface="Microsoft YaHei" panose="020B0503020204020204" pitchFamily="34" charset="-122"/>
                <a:ea typeface="Microsoft YaHei" panose="020B0503020204020204" pitchFamily="34" charset="-122"/>
              </a:rPr>
              <a:t>使用情形：</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netstat -</a:t>
            </a:r>
            <a:r>
              <a:rPr lang="en-US" altLang="zh-TW" b="0" i="0" dirty="0" err="1">
                <a:solidFill>
                  <a:srgbClr val="000000"/>
                </a:solidFill>
                <a:effectLst/>
                <a:latin typeface="Microsoft YaHei" panose="020B0503020204020204" pitchFamily="34" charset="-122"/>
                <a:ea typeface="Microsoft YaHei" panose="020B0503020204020204" pitchFamily="34" charset="-122"/>
              </a:rPr>
              <a:t>anpt</a:t>
            </a:r>
            <a:r>
              <a:rPr lang="en-US" altLang="zh-TW" b="0" i="0" dirty="0">
                <a:solidFill>
                  <a:srgbClr val="000000"/>
                </a:solidFill>
                <a:effectLst/>
                <a:latin typeface="Microsoft YaHei" panose="020B0503020204020204" pitchFamily="34" charset="-122"/>
                <a:ea typeface="Microsoft YaHei" panose="020B0503020204020204" pitchFamily="34" charset="-122"/>
              </a:rPr>
              <a:t> | grep 9001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738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C5C5DB7-0224-6912-332C-73045E2C26C4}"/>
              </a:ext>
            </a:extLst>
          </p:cNvPr>
          <p:cNvPicPr>
            <a:picLocks noChangeAspect="1"/>
          </p:cNvPicPr>
          <p:nvPr/>
        </p:nvPicPr>
        <p:blipFill>
          <a:blip r:embed="rId2"/>
          <a:stretch>
            <a:fillRect/>
          </a:stretch>
        </p:blipFill>
        <p:spPr>
          <a:xfrm>
            <a:off x="466725" y="1943100"/>
            <a:ext cx="8210550" cy="2971800"/>
          </a:xfrm>
          <a:prstGeom prst="rect">
            <a:avLst/>
          </a:prstGeom>
        </p:spPr>
      </p:pic>
    </p:spTree>
    <p:extLst>
      <p:ext uri="{BB962C8B-B14F-4D97-AF65-F5344CB8AC3E}">
        <p14:creationId xmlns:p14="http://schemas.microsoft.com/office/powerpoint/2010/main" val="2452359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3E262-DB1C-5B1C-C3C6-F98244F560E4}"/>
              </a:ext>
            </a:extLst>
          </p:cNvPr>
          <p:cNvPicPr>
            <a:picLocks noChangeAspect="1"/>
          </p:cNvPicPr>
          <p:nvPr/>
        </p:nvPicPr>
        <p:blipFill>
          <a:blip r:embed="rId2"/>
          <a:stretch>
            <a:fillRect/>
          </a:stretch>
        </p:blipFill>
        <p:spPr>
          <a:xfrm>
            <a:off x="863918" y="645048"/>
            <a:ext cx="7154418" cy="5506403"/>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110368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6D246B0-8173-4DE6-01B1-7F9E4D05E082}"/>
              </a:ext>
            </a:extLst>
          </p:cNvPr>
          <p:cNvSpPr txBox="1"/>
          <p:nvPr/>
        </p:nvSpPr>
        <p:spPr>
          <a:xfrm>
            <a:off x="0" y="836712"/>
            <a:ext cx="9143999" cy="5632311"/>
          </a:xfrm>
          <a:prstGeom prst="rect">
            <a:avLst/>
          </a:prstGeom>
          <a:noFill/>
        </p:spPr>
        <p:txBody>
          <a:bodyPr wrap="square">
            <a:spAutoFit/>
          </a:bodyPr>
          <a:lstStyle/>
          <a:p>
            <a:pPr algn="l" latinLnBrk="1"/>
            <a:r>
              <a:rPr lang="en-US" altLang="zh-TW" b="0" i="0" dirty="0" err="1">
                <a:solidFill>
                  <a:srgbClr val="262626"/>
                </a:solidFill>
                <a:effectLst/>
                <a:latin typeface="ui-sans-serif"/>
              </a:rPr>
              <a:t>mosquitto.conf</a:t>
            </a:r>
            <a:r>
              <a:rPr lang="zh-TW" altLang="en-US" b="0" i="0" dirty="0">
                <a:solidFill>
                  <a:srgbClr val="262626"/>
                </a:solidFill>
                <a:effectLst/>
                <a:latin typeface="ui-sans-serif"/>
              </a:rPr>
              <a:t>檔案</a:t>
            </a:r>
            <a:r>
              <a:rPr lang="en-US" altLang="zh-TW" b="0" i="0" dirty="0">
                <a:solidFill>
                  <a:srgbClr val="262626"/>
                </a:solidFill>
                <a:effectLst/>
                <a:latin typeface="ui-sans-serif"/>
              </a:rPr>
              <a:t>:</a:t>
            </a:r>
            <a:endParaRPr lang="zh-TW" altLang="en-US" b="0" i="0" dirty="0">
              <a:solidFill>
                <a:srgbClr val="262626"/>
              </a:solidFill>
              <a:effectLst/>
              <a:latin typeface="ui-sans-serif"/>
            </a:endParaRPr>
          </a:p>
          <a:p>
            <a:pPr algn="l" latinLnBrk="1"/>
            <a:r>
              <a:rPr lang="en-US" altLang="zh-TW" b="0" i="0" dirty="0">
                <a:solidFill>
                  <a:srgbClr val="262626"/>
                </a:solidFill>
                <a:effectLst/>
                <a:latin typeface="ui-sans-serif"/>
              </a:rPr>
              <a:t>1</a:t>
            </a:r>
            <a:r>
              <a:rPr lang="zh-TW" altLang="en-US" b="0" i="0" dirty="0">
                <a:solidFill>
                  <a:srgbClr val="262626"/>
                </a:solidFill>
                <a:effectLst/>
                <a:latin typeface="ui-sans-serif"/>
              </a:rPr>
              <a:t>、</a:t>
            </a:r>
            <a:r>
              <a:rPr lang="en-US" altLang="zh-TW" b="0" i="0" dirty="0">
                <a:solidFill>
                  <a:srgbClr val="262626"/>
                </a:solidFill>
                <a:effectLst/>
                <a:latin typeface="ui-sans-serif"/>
              </a:rPr>
              <a:t>#listener</a:t>
            </a:r>
            <a:r>
              <a:rPr lang="zh-TW" altLang="en-US" b="0" i="0" dirty="0">
                <a:solidFill>
                  <a:srgbClr val="262626"/>
                </a:solidFill>
                <a:effectLst/>
                <a:latin typeface="ui-sans-serif"/>
              </a:rPr>
              <a:t>修改為</a:t>
            </a:r>
            <a:r>
              <a:rPr lang="en-US" altLang="zh-TW" b="0" i="0" dirty="0">
                <a:solidFill>
                  <a:srgbClr val="262626"/>
                </a:solidFill>
                <a:effectLst/>
                <a:latin typeface="ui-sans-serif"/>
              </a:rPr>
              <a:t>listener 1883 0.0.0.0</a:t>
            </a:r>
            <a:r>
              <a:rPr lang="zh-TW" altLang="en-US" b="0" i="0" dirty="0">
                <a:solidFill>
                  <a:srgbClr val="262626"/>
                </a:solidFill>
                <a:effectLst/>
                <a:latin typeface="ui-sans-serif"/>
              </a:rPr>
              <a:t>，表示監聽的端口号為</a:t>
            </a:r>
            <a:r>
              <a:rPr lang="en-US" altLang="zh-TW" b="0" i="0" dirty="0">
                <a:solidFill>
                  <a:srgbClr val="262626"/>
                </a:solidFill>
                <a:effectLst/>
                <a:latin typeface="ui-sans-serif"/>
              </a:rPr>
              <a:t>1883</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2</a:t>
            </a:r>
            <a:r>
              <a:rPr lang="zh-TW" altLang="en-US" b="0" i="0" dirty="0">
                <a:solidFill>
                  <a:srgbClr val="262626"/>
                </a:solidFill>
                <a:effectLst/>
                <a:latin typeface="ui-sans-serif"/>
              </a:rPr>
              <a:t>、</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false</a:t>
            </a:r>
            <a:r>
              <a:rPr lang="zh-TW" altLang="en-US" b="0" i="0" dirty="0">
                <a:solidFill>
                  <a:srgbClr val="262626"/>
                </a:solidFill>
                <a:effectLst/>
                <a:latin typeface="ui-sans-serif"/>
              </a:rPr>
              <a:t>，表示不允許匿名登入，如果允許匿名登入，則將</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      </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true</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3</a:t>
            </a:r>
            <a:r>
              <a:rPr lang="zh-TW" altLang="en-US" b="0" i="0" dirty="0">
                <a:solidFill>
                  <a:srgbClr val="262626"/>
                </a:solidFill>
                <a:effectLst/>
                <a:latin typeface="ui-sans-serif"/>
              </a:rPr>
              <a:t>、修改為</a:t>
            </a:r>
            <a:r>
              <a:rPr lang="en-US" altLang="zh-TW" b="0" i="0" dirty="0" err="1">
                <a:solidFill>
                  <a:srgbClr val="262626"/>
                </a:solidFill>
                <a:effectLst/>
                <a:latin typeface="ui-sans-serif"/>
              </a:rPr>
              <a:t>password_file</a:t>
            </a:r>
            <a:r>
              <a:rPr lang="en-US" altLang="zh-TW" b="0" i="0" dirty="0">
                <a:solidFill>
                  <a:srgbClr val="262626"/>
                </a:solidFill>
                <a:effectLst/>
                <a:latin typeface="ui-sans-serif"/>
              </a:rPr>
              <a:t> </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，這裡是設定賬戶密碼檔案位置，預設是根目錄</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下的</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，也可以修改為其他路徑。</a:t>
            </a:r>
          </a:p>
          <a:p>
            <a:pPr algn="l" latinLnBrk="1"/>
            <a:r>
              <a:rPr lang="en-US" altLang="zh-TW" b="0" i="0" dirty="0">
                <a:solidFill>
                  <a:srgbClr val="262626"/>
                </a:solidFill>
                <a:effectLst/>
                <a:latin typeface="ui-sans-serif"/>
              </a:rPr>
              <a:t>4</a:t>
            </a:r>
            <a:r>
              <a:rPr lang="zh-TW" altLang="en-US" b="0" i="0" dirty="0">
                <a:solidFill>
                  <a:srgbClr val="262626"/>
                </a:solidFill>
                <a:effectLst/>
                <a:latin typeface="ui-sans-serif"/>
              </a:rPr>
              <a:t>、建立使用者名和密碼</a:t>
            </a:r>
          </a:p>
          <a:p>
            <a:pPr algn="l" latinLnBrk="1"/>
            <a:r>
              <a:rPr lang="zh-TW" altLang="en-US" b="0" i="0" dirty="0">
                <a:solidFill>
                  <a:srgbClr val="262626"/>
                </a:solidFill>
                <a:effectLst/>
                <a:latin typeface="ui-sans-serif"/>
              </a:rPr>
              <a:t>      在安裝路徑下，按住</a:t>
            </a:r>
            <a:r>
              <a:rPr lang="en-US" altLang="zh-TW" b="0" i="0" dirty="0">
                <a:solidFill>
                  <a:srgbClr val="262626"/>
                </a:solidFill>
                <a:effectLst/>
                <a:latin typeface="ui-sans-serif"/>
              </a:rPr>
              <a:t>shift</a:t>
            </a:r>
            <a:r>
              <a:rPr lang="zh-TW" altLang="en-US" b="0" i="0" dirty="0">
                <a:solidFill>
                  <a:srgbClr val="262626"/>
                </a:solidFill>
                <a:effectLst/>
                <a:latin typeface="ui-sans-serif"/>
              </a:rPr>
              <a:t>，右擊，選擇在此處打開</a:t>
            </a:r>
            <a:r>
              <a:rPr lang="en-US" altLang="zh-TW" b="0" i="0" dirty="0">
                <a:solidFill>
                  <a:srgbClr val="262626"/>
                </a:solidFill>
                <a:effectLst/>
                <a:latin typeface="ui-sans-serif"/>
              </a:rPr>
              <a:t>PowerShell</a:t>
            </a:r>
            <a:r>
              <a:rPr lang="zh-TW" altLang="en-US" b="0" i="0" dirty="0">
                <a:solidFill>
                  <a:srgbClr val="262626"/>
                </a:solidFill>
                <a:effectLst/>
                <a:latin typeface="ui-sans-serif"/>
              </a:rPr>
              <a:t>視窗，輸入下列指令：</a:t>
            </a:r>
          </a:p>
          <a:p>
            <a:pPr algn="l" latinLnBrk="1"/>
            <a:r>
              <a:rPr lang="zh-TW" altLang="en-US" b="0" i="0" dirty="0">
                <a:solidFill>
                  <a:srgbClr val="262626"/>
                </a:solidFill>
                <a:effectLst/>
                <a:latin typeface="ui-sans-serif"/>
              </a:rPr>
              <a:t>      該指令是指添加一個叫</a:t>
            </a:r>
            <a:r>
              <a:rPr lang="en-US" altLang="zh-TW" b="0" i="0" dirty="0">
                <a:solidFill>
                  <a:srgbClr val="262626"/>
                </a:solidFill>
                <a:effectLst/>
                <a:latin typeface="ui-sans-serif"/>
              </a:rPr>
              <a:t>admin</a:t>
            </a:r>
            <a:r>
              <a:rPr lang="zh-TW" altLang="en-US" b="0" i="0" dirty="0">
                <a:solidFill>
                  <a:srgbClr val="262626"/>
                </a:solidFill>
                <a:effectLst/>
                <a:latin typeface="ui-sans-serif"/>
              </a:rPr>
              <a:t>的賬戶，會提示連續兩次輸入密碼，完成後，即表示賬戶</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  建立成功。此時打開</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檔案，可以看到</a:t>
            </a:r>
            <a:r>
              <a:rPr lang="en-US" altLang="zh-TW" b="0" i="0" dirty="0">
                <a:solidFill>
                  <a:srgbClr val="262626"/>
                </a:solidFill>
                <a:effectLst/>
                <a:latin typeface="ui-sans-serif"/>
              </a:rPr>
              <a:t>admin</a:t>
            </a:r>
            <a:r>
              <a:rPr lang="zh-TW" altLang="en-US" b="0" i="0" dirty="0">
                <a:solidFill>
                  <a:srgbClr val="262626"/>
                </a:solidFill>
                <a:effectLst/>
                <a:latin typeface="ui-sans-serif"/>
              </a:rPr>
              <a:t>已經添加進去了。</a:t>
            </a:r>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      如果還想追加一個使用者，可以繼續執行該指令，但是要注意的是，要把</a:t>
            </a:r>
            <a:r>
              <a:rPr lang="en-US" altLang="zh-TW" b="0" i="0" dirty="0">
                <a:solidFill>
                  <a:srgbClr val="262626"/>
                </a:solidFill>
                <a:effectLst/>
                <a:latin typeface="ui-sans-serif"/>
              </a:rPr>
              <a:t>-c</a:t>
            </a:r>
            <a:r>
              <a:rPr lang="zh-TW" altLang="en-US" b="0" i="0" dirty="0">
                <a:solidFill>
                  <a:srgbClr val="262626"/>
                </a:solidFill>
                <a:effectLst/>
                <a:latin typeface="ui-sans-serif"/>
              </a:rPr>
              <a:t>去掉，如</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果仍然使用</a:t>
            </a:r>
            <a:r>
              <a:rPr lang="en-US" altLang="zh-TW" b="0" i="0" dirty="0">
                <a:solidFill>
                  <a:srgbClr val="262626"/>
                </a:solidFill>
                <a:effectLst/>
                <a:latin typeface="ui-sans-serif"/>
              </a:rPr>
              <a:t>-c</a:t>
            </a:r>
            <a:r>
              <a:rPr lang="zh-TW" altLang="en-US" b="0" i="0" dirty="0">
                <a:solidFill>
                  <a:srgbClr val="262626"/>
                </a:solidFill>
                <a:effectLst/>
                <a:latin typeface="ui-sans-serif"/>
              </a:rPr>
              <a:t>，會把第一個建立的使用者覆寫掉</a:t>
            </a:r>
            <a:endParaRPr lang="en-US" altLang="zh-TW" b="0" i="0" dirty="0">
              <a:solidFill>
                <a:srgbClr val="262626"/>
              </a:solidFill>
              <a:effectLst/>
              <a:latin typeface="ui-sans-serif"/>
            </a:endParaRPr>
          </a:p>
          <a:p>
            <a:pPr algn="l" latinLnBrk="1"/>
            <a:endParaRPr lang="en-US" altLang="zh-TW" dirty="0">
              <a:solidFill>
                <a:srgbClr val="262626"/>
              </a:solidFill>
              <a:latin typeface="ui-sans-serif"/>
            </a:endParaRPr>
          </a:p>
          <a:p>
            <a:pPr algn="l" latinLnBrk="1"/>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常用的幾個指令參數如下：</a:t>
            </a:r>
          </a:p>
          <a:p>
            <a:pPr algn="l" latinLnBrk="1"/>
            <a:r>
              <a:rPr lang="en-US" altLang="zh-TW" b="0" i="0" dirty="0">
                <a:solidFill>
                  <a:srgbClr val="262626"/>
                </a:solidFill>
                <a:effectLst/>
                <a:latin typeface="ui-sans-serif"/>
              </a:rPr>
              <a:t>-c </a:t>
            </a:r>
            <a:r>
              <a:rPr lang="zh-TW" altLang="en-US" b="0" i="0" dirty="0">
                <a:solidFill>
                  <a:srgbClr val="262626"/>
                </a:solidFill>
                <a:effectLst/>
                <a:latin typeface="ui-sans-serif"/>
              </a:rPr>
              <a:t>加載指定的配置檔案，即</a:t>
            </a:r>
            <a:r>
              <a:rPr lang="en-US" altLang="zh-TW" b="0" i="0" dirty="0" err="1">
                <a:solidFill>
                  <a:srgbClr val="262626"/>
                </a:solidFill>
                <a:effectLst/>
                <a:latin typeface="ui-sans-serif"/>
              </a:rPr>
              <a:t>mosquitto.conf</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-d </a:t>
            </a:r>
            <a:r>
              <a:rPr lang="zh-TW" altLang="en-US" b="0" i="0" dirty="0">
                <a:solidFill>
                  <a:srgbClr val="262626"/>
                </a:solidFill>
                <a:effectLst/>
                <a:latin typeface="ui-sans-serif"/>
              </a:rPr>
              <a:t>将服務放在背景執行</a:t>
            </a:r>
          </a:p>
          <a:p>
            <a:pPr algn="l" latinLnBrk="1"/>
            <a:r>
              <a:rPr lang="en-US" altLang="zh-TW" b="0" i="0" dirty="0">
                <a:solidFill>
                  <a:srgbClr val="262626"/>
                </a:solidFill>
                <a:effectLst/>
                <a:latin typeface="ui-sans-serif"/>
              </a:rPr>
              <a:t>-p </a:t>
            </a:r>
            <a:r>
              <a:rPr lang="zh-TW" altLang="en-US" b="0" i="0" dirty="0">
                <a:solidFill>
                  <a:srgbClr val="262626"/>
                </a:solidFill>
                <a:effectLst/>
                <a:latin typeface="ui-sans-serif"/>
              </a:rPr>
              <a:t>監聽指定端口的代理，并且不建議與</a:t>
            </a:r>
            <a:r>
              <a:rPr lang="en-US" altLang="zh-TW" b="0" i="0" dirty="0">
                <a:solidFill>
                  <a:srgbClr val="262626"/>
                </a:solidFill>
                <a:effectLst/>
                <a:latin typeface="ui-sans-serif"/>
              </a:rPr>
              <a:t>-c</a:t>
            </a:r>
            <a:r>
              <a:rPr lang="zh-TW" altLang="en-US" b="0" i="0" dirty="0">
                <a:solidFill>
                  <a:srgbClr val="262626"/>
                </a:solidFill>
                <a:effectLst/>
                <a:latin typeface="ui-sans-serif"/>
              </a:rPr>
              <a:t>選項一起使用</a:t>
            </a:r>
          </a:p>
          <a:p>
            <a:pPr algn="l" latinLnBrk="1"/>
            <a:r>
              <a:rPr lang="en-US" altLang="zh-TW" b="0" i="0" dirty="0">
                <a:solidFill>
                  <a:srgbClr val="262626"/>
                </a:solidFill>
                <a:effectLst/>
                <a:latin typeface="ui-sans-serif"/>
              </a:rPr>
              <a:t>-v </a:t>
            </a:r>
            <a:r>
              <a:rPr lang="zh-TW" altLang="en-US" b="0" i="0" dirty="0">
                <a:solidFill>
                  <a:srgbClr val="262626"/>
                </a:solidFill>
                <a:effectLst/>
                <a:latin typeface="ui-sans-serif"/>
              </a:rPr>
              <a:t>啟用詳細日志模式</a:t>
            </a:r>
          </a:p>
          <a:p>
            <a:pPr algn="l" latinLnBrk="1"/>
            <a:endParaRPr lang="zh-TW" altLang="en-US" b="0" i="0" dirty="0">
              <a:solidFill>
                <a:srgbClr val="262626"/>
              </a:solidFill>
              <a:effectLst/>
              <a:latin typeface="ui-sans-serif"/>
            </a:endParaRPr>
          </a:p>
        </p:txBody>
      </p:sp>
    </p:spTree>
    <p:extLst>
      <p:ext uri="{BB962C8B-B14F-4D97-AF65-F5344CB8AC3E}">
        <p14:creationId xmlns:p14="http://schemas.microsoft.com/office/powerpoint/2010/main" val="296564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29D0F2EC-86B5-EFC2-E9B9-E8EF38C9A919}"/>
              </a:ext>
            </a:extLst>
          </p:cNvPr>
          <p:cNvSpPr txBox="1"/>
          <p:nvPr/>
        </p:nvSpPr>
        <p:spPr>
          <a:xfrm>
            <a:off x="683568" y="620688"/>
            <a:ext cx="7961190" cy="369332"/>
          </a:xfrm>
          <a:prstGeom prst="rect">
            <a:avLst/>
          </a:prstGeom>
          <a:noFill/>
        </p:spPr>
        <p:txBody>
          <a:bodyPr wrap="square">
            <a:spAutoFit/>
          </a:bodyPr>
          <a:lstStyle/>
          <a:p>
            <a:r>
              <a:rPr lang="zh-TW" altLang="en-US" b="0" i="0" dirty="0">
                <a:solidFill>
                  <a:srgbClr val="555555"/>
                </a:solidFill>
                <a:effectLst/>
                <a:latin typeface="Helvetica Neue"/>
              </a:rPr>
              <a:t>訪問 </a:t>
            </a:r>
            <a:r>
              <a:rPr lang="en-US" altLang="zh-TW" b="0" i="0" u="none" strike="noStrike" dirty="0">
                <a:effectLst/>
                <a:latin typeface="Helvetica Neue"/>
                <a:hlinkClick r:id="rId2"/>
              </a:rPr>
              <a:t>http://localhost</a:t>
            </a:r>
            <a:r>
              <a:rPr lang="zh-TW" altLang="en-US" b="0" i="0" dirty="0">
                <a:solidFill>
                  <a:srgbClr val="555555"/>
                </a:solidFill>
                <a:effectLst/>
                <a:latin typeface="Helvetica Neue"/>
              </a:rPr>
              <a:t> 站台並呼叫 </a:t>
            </a:r>
            <a:r>
              <a:rPr lang="en-US" altLang="zh-TW" b="0" i="0" dirty="0">
                <a:solidFill>
                  <a:srgbClr val="555555"/>
                </a:solidFill>
                <a:effectLst/>
                <a:latin typeface="Helvetica Neue"/>
              </a:rPr>
              <a:t>API </a:t>
            </a:r>
            <a:r>
              <a:rPr lang="zh-TW" altLang="en-US" b="0" i="0" dirty="0">
                <a:solidFill>
                  <a:srgbClr val="555555"/>
                </a:solidFill>
                <a:effectLst/>
                <a:latin typeface="Helvetica Neue"/>
              </a:rPr>
              <a:t>時，會透過 </a:t>
            </a:r>
            <a:r>
              <a:rPr lang="en-US" altLang="zh-TW" b="0" i="0" dirty="0">
                <a:solidFill>
                  <a:srgbClr val="555555"/>
                </a:solidFill>
                <a:effectLst/>
                <a:latin typeface="Helvetica Neue"/>
              </a:rPr>
              <a:t>proxy </a:t>
            </a:r>
            <a:r>
              <a:rPr lang="zh-TW" altLang="en-US" b="0" i="0" dirty="0">
                <a:solidFill>
                  <a:srgbClr val="555555"/>
                </a:solidFill>
                <a:effectLst/>
                <a:latin typeface="Helvetica Neue"/>
              </a:rPr>
              <a:t>轉導到正確位置：</a:t>
            </a:r>
            <a:endParaRPr lang="zh-TW" altLang="en-US" dirty="0"/>
          </a:p>
        </p:txBody>
      </p:sp>
      <p:sp>
        <p:nvSpPr>
          <p:cNvPr id="13" name="文字方塊 12">
            <a:extLst>
              <a:ext uri="{FF2B5EF4-FFF2-40B4-BE49-F238E27FC236}">
                <a16:creationId xmlns:a16="http://schemas.microsoft.com/office/drawing/2014/main" id="{85273109-B422-0BD2-A904-07E96566E404}"/>
              </a:ext>
            </a:extLst>
          </p:cNvPr>
          <p:cNvSpPr txBox="1"/>
          <p:nvPr/>
        </p:nvSpPr>
        <p:spPr>
          <a:xfrm>
            <a:off x="0" y="1124744"/>
            <a:ext cx="9143999" cy="923330"/>
          </a:xfrm>
          <a:prstGeom prst="rect">
            <a:avLst/>
          </a:prstGeom>
          <a:noFill/>
        </p:spPr>
        <p:txBody>
          <a:bodyPr wrap="square">
            <a:spAutoFit/>
          </a:bodyPr>
          <a:lstStyle/>
          <a:p>
            <a:pPr algn="l">
              <a:buFont typeface="Arial" panose="020B0604020202020204" pitchFamily="34" charset="0"/>
              <a:buChar char="•"/>
            </a:pPr>
            <a:r>
              <a:rPr lang="zh-TW" altLang="en-US" b="0" i="0" dirty="0">
                <a:solidFill>
                  <a:srgbClr val="555555"/>
                </a:solidFill>
                <a:effectLst/>
                <a:latin typeface="Helvetica Neue"/>
              </a:rPr>
              <a:t>訪問網站： </a:t>
            </a:r>
            <a:r>
              <a:rPr lang="en-US" altLang="zh-TW" b="0" i="0" u="none" strike="noStrike" dirty="0">
                <a:solidFill>
                  <a:srgbClr val="555555"/>
                </a:solidFill>
                <a:effectLst/>
                <a:latin typeface="Helvetica Neue"/>
                <a:hlinkClick r:id="rId3"/>
              </a:rPr>
              <a:t>http://lcoalhost</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4"/>
              </a:rPr>
              <a:t>http://localhost:3000</a:t>
            </a:r>
            <a:endParaRPr lang="en-US" altLang="zh-TW" b="0" i="0" dirty="0">
              <a:solidFill>
                <a:srgbClr val="555555"/>
              </a:solidFill>
              <a:effectLst/>
              <a:latin typeface="Helvetica Neue"/>
            </a:endParaRPr>
          </a:p>
          <a:p>
            <a:pPr algn="l">
              <a:buFont typeface="Arial" panose="020B0604020202020204" pitchFamily="34" charset="0"/>
              <a:buChar char="•"/>
            </a:pPr>
            <a:r>
              <a:rPr lang="zh-TW" altLang="en-US" b="0" i="0" dirty="0">
                <a:solidFill>
                  <a:srgbClr val="555555"/>
                </a:solidFill>
                <a:effectLst/>
                <a:latin typeface="Helvetica Neue"/>
              </a:rPr>
              <a:t>呼叫 </a:t>
            </a:r>
            <a:r>
              <a:rPr lang="en-US" altLang="zh-TW" b="0" i="0" dirty="0">
                <a:solidFill>
                  <a:srgbClr val="555555"/>
                </a:solidFill>
                <a:effectLst/>
                <a:latin typeface="Helvetica Neue"/>
              </a:rPr>
              <a:t>API</a:t>
            </a:r>
            <a:r>
              <a:rPr lang="zh-TW" altLang="en-US" b="0" i="0" dirty="0">
                <a:solidFill>
                  <a:srgbClr val="555555"/>
                </a:solidFill>
                <a:effectLst/>
                <a:latin typeface="Helvetica Neue"/>
              </a:rPr>
              <a:t>： </a:t>
            </a:r>
            <a:r>
              <a:rPr lang="en-US" altLang="zh-TW" b="0" i="0" u="none" strike="noStrike" dirty="0">
                <a:solidFill>
                  <a:srgbClr val="555555"/>
                </a:solidFill>
                <a:effectLst/>
                <a:latin typeface="Helvetica Neue"/>
                <a:hlinkClick r:id="rId5"/>
              </a:rPr>
              <a:t>http://localhost/api01</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6"/>
              </a:rPr>
              <a:t>https://target.domain/boo/api10</a:t>
            </a:r>
            <a:r>
              <a:rPr lang="en-US" altLang="zh-TW" b="0" i="0" dirty="0">
                <a:solidFill>
                  <a:srgbClr val="555555"/>
                </a:solidFill>
                <a:effectLst/>
                <a:latin typeface="Helvetica Neue"/>
              </a:rPr>
              <a:t> (</a:t>
            </a:r>
            <a:r>
              <a:rPr lang="zh-TW" altLang="en-US" b="0" i="0" dirty="0">
                <a:solidFill>
                  <a:srgbClr val="555555"/>
                </a:solidFill>
                <a:effectLst/>
                <a:latin typeface="Helvetica Neue"/>
              </a:rPr>
              <a:t>測試環境</a:t>
            </a:r>
            <a:r>
              <a:rPr lang="en-US" altLang="zh-TW" b="0" i="0" dirty="0" err="1">
                <a:solidFill>
                  <a:srgbClr val="555555"/>
                </a:solidFill>
                <a:effectLst/>
                <a:latin typeface="Helvetica Neue"/>
              </a:rPr>
              <a:t>api</a:t>
            </a:r>
            <a:r>
              <a:rPr lang="zh-TW" altLang="en-US" b="0" i="0" dirty="0">
                <a:solidFill>
                  <a:srgbClr val="555555"/>
                </a:solidFill>
                <a:effectLst/>
                <a:latin typeface="Helvetica Neue"/>
              </a:rPr>
              <a:t>來源</a:t>
            </a:r>
            <a:r>
              <a:rPr lang="en-US" altLang="zh-TW" b="0" i="0" dirty="0">
                <a:solidFill>
                  <a:srgbClr val="555555"/>
                </a:solidFill>
                <a:effectLst/>
                <a:latin typeface="Helvetica Neue"/>
              </a:rPr>
              <a:t>)</a:t>
            </a:r>
          </a:p>
        </p:txBody>
      </p:sp>
      <p:sp>
        <p:nvSpPr>
          <p:cNvPr id="15" name="文字方塊 14">
            <a:extLst>
              <a:ext uri="{FF2B5EF4-FFF2-40B4-BE49-F238E27FC236}">
                <a16:creationId xmlns:a16="http://schemas.microsoft.com/office/drawing/2014/main" id="{9F54F633-1795-38A2-F45A-047295FB7839}"/>
              </a:ext>
            </a:extLst>
          </p:cNvPr>
          <p:cNvSpPr txBox="1"/>
          <p:nvPr/>
        </p:nvSpPr>
        <p:spPr>
          <a:xfrm>
            <a:off x="107504" y="2048074"/>
            <a:ext cx="8388424" cy="369332"/>
          </a:xfrm>
          <a:prstGeom prst="rect">
            <a:avLst/>
          </a:prstGeom>
          <a:noFill/>
        </p:spPr>
        <p:txBody>
          <a:bodyPr wrap="square">
            <a:spAutoFit/>
          </a:bodyPr>
          <a:lstStyle/>
          <a:p>
            <a:r>
              <a:rPr lang="zh-TW" altLang="en-US" b="1" i="0" dirty="0">
                <a:solidFill>
                  <a:srgbClr val="333333"/>
                </a:solidFill>
                <a:effectLst/>
                <a:latin typeface="Helvetica Neue"/>
              </a:rPr>
              <a:t>兩者都在同源的狀態下，自然就不會有 </a:t>
            </a:r>
            <a:r>
              <a:rPr lang="en-US" altLang="zh-TW" b="1" i="0" dirty="0">
                <a:solidFill>
                  <a:srgbClr val="333333"/>
                </a:solidFill>
                <a:effectLst/>
                <a:latin typeface="Helvetica Neue"/>
              </a:rPr>
              <a:t>CORS </a:t>
            </a:r>
            <a:r>
              <a:rPr lang="zh-TW" altLang="en-US" b="1" i="0" dirty="0">
                <a:solidFill>
                  <a:srgbClr val="333333"/>
                </a:solidFill>
                <a:effectLst/>
                <a:latin typeface="Helvetica Neue"/>
              </a:rPr>
              <a:t>狀況囉！</a:t>
            </a:r>
            <a:endParaRPr lang="zh-TW" altLang="en-US" dirty="0"/>
          </a:p>
        </p:txBody>
      </p:sp>
      <p:pic>
        <p:nvPicPr>
          <p:cNvPr id="1026" name="Picture 2">
            <a:extLst>
              <a:ext uri="{FF2B5EF4-FFF2-40B4-BE49-F238E27FC236}">
                <a16:creationId xmlns:a16="http://schemas.microsoft.com/office/drawing/2014/main" id="{6DC64093-1D30-A0AF-CE2D-75BF2619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138" y="2417406"/>
            <a:ext cx="8389620"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8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8" name="Picture 4">
            <a:extLst>
              <a:ext uri="{FF2B5EF4-FFF2-40B4-BE49-F238E27FC236}">
                <a16:creationId xmlns:a16="http://schemas.microsoft.com/office/drawing/2014/main" id="{F09A8C2E-2C37-4E81-E17C-C76080017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95430"/>
            <a:ext cx="7738110" cy="44005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17D82A3B-A1A0-95F8-F3A7-5C0FEF85703F}"/>
              </a:ext>
            </a:extLst>
          </p:cNvPr>
          <p:cNvSpPr txBox="1"/>
          <p:nvPr/>
        </p:nvSpPr>
        <p:spPr>
          <a:xfrm>
            <a:off x="3995936" y="46972"/>
            <a:ext cx="1440160"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116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050" name="Picture 2">
            <a:extLst>
              <a:ext uri="{FF2B5EF4-FFF2-40B4-BE49-F238E27FC236}">
                <a16:creationId xmlns:a16="http://schemas.microsoft.com/office/drawing/2014/main" id="{65DA0FF3-E26D-8344-0886-FF9F79DB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0" y="764704"/>
            <a:ext cx="7937492" cy="543258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43F9E8C2-2E2A-82E1-12D0-1998ABC3A86F}"/>
              </a:ext>
            </a:extLst>
          </p:cNvPr>
          <p:cNvSpPr txBox="1"/>
          <p:nvPr/>
        </p:nvSpPr>
        <p:spPr>
          <a:xfrm>
            <a:off x="3419872" y="44624"/>
            <a:ext cx="2952328"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r>
              <a:rPr lang="zh-TW" altLang="en-US" sz="2400" b="1" i="0" dirty="0">
                <a:effectLst/>
                <a:latin typeface="微軟正黑體" panose="020B0604030504040204" pitchFamily="34" charset="-120"/>
                <a:ea typeface="微軟正黑體" panose="020B0604030504040204" pitchFamily="34" charset="-120"/>
              </a:rPr>
              <a:t>串接資料庫</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015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17</a:t>
            </a:fld>
            <a:endParaRPr lang="zh-TW" altLang="en-US">
              <a:solidFill>
                <a:prstClr val="white"/>
              </a:solidFill>
            </a:endParaRPr>
          </a:p>
        </p:txBody>
      </p:sp>
      <p:pic>
        <p:nvPicPr>
          <p:cNvPr id="3074" name="Picture 2">
            <a:extLst>
              <a:ext uri="{FF2B5EF4-FFF2-40B4-BE49-F238E27FC236}">
                <a16:creationId xmlns:a16="http://schemas.microsoft.com/office/drawing/2014/main" id="{1E6707B6-4F95-1643-EDDA-263538AE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 y="476672"/>
            <a:ext cx="8458200" cy="376047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3DA2EE3-7A62-A4A5-E5C4-64DE7BBC7232}"/>
              </a:ext>
            </a:extLst>
          </p:cNvPr>
          <p:cNvSpPr txBox="1"/>
          <p:nvPr/>
        </p:nvSpPr>
        <p:spPr>
          <a:xfrm>
            <a:off x="2555776" y="22101"/>
            <a:ext cx="5688632" cy="461665"/>
          </a:xfrm>
          <a:prstGeom prst="rect">
            <a:avLst/>
          </a:prstGeom>
          <a:noFill/>
        </p:spPr>
        <p:txBody>
          <a:bodyPr wrap="square">
            <a:spAutoFit/>
          </a:bodyPr>
          <a:lstStyle/>
          <a:p>
            <a:pPr algn="l"/>
            <a:r>
              <a:rPr lang="en-US" altLang="zh-TW" sz="2400" b="1" dirty="0">
                <a:latin typeface="微軟正黑體" panose="020B0604030504040204" pitchFamily="34" charset="-120"/>
                <a:ea typeface="微軟正黑體" panose="020B0604030504040204" pitchFamily="34" charset="-120"/>
              </a:rPr>
              <a:t>Flask </a:t>
            </a:r>
            <a:r>
              <a:rPr lang="zh-TW" altLang="en-US" sz="2400" b="1" dirty="0">
                <a:latin typeface="微軟正黑體" panose="020B0604030504040204" pitchFamily="34" charset="-120"/>
                <a:ea typeface="微軟正黑體" panose="020B0604030504040204" pitchFamily="34" charset="-120"/>
              </a:rPr>
              <a:t>使用者驗證 </a:t>
            </a:r>
            <a:r>
              <a:rPr lang="en-US" altLang="zh-TW" sz="2400" b="1" dirty="0">
                <a:latin typeface="微軟正黑體" panose="020B0604030504040204" pitchFamily="34" charset="-120"/>
                <a:ea typeface="微軟正黑體" panose="020B0604030504040204" pitchFamily="34" charset="-120"/>
              </a:rPr>
              <a:t>Http authentication </a:t>
            </a: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0" name="文字方塊 9">
            <a:extLst>
              <a:ext uri="{FF2B5EF4-FFF2-40B4-BE49-F238E27FC236}">
                <a16:creationId xmlns:a16="http://schemas.microsoft.com/office/drawing/2014/main" id="{4F3194A3-5614-24BC-589F-1EA523400187}"/>
              </a:ext>
            </a:extLst>
          </p:cNvPr>
          <p:cNvSpPr txBox="1"/>
          <p:nvPr/>
        </p:nvSpPr>
        <p:spPr>
          <a:xfrm>
            <a:off x="0" y="4156045"/>
            <a:ext cx="9143999" cy="2662267"/>
          </a:xfrm>
          <a:prstGeom prst="rect">
            <a:avLst/>
          </a:prstGeom>
          <a:noFill/>
        </p:spPr>
        <p:txBody>
          <a:bodyPr wrap="square">
            <a:spAutoFit/>
          </a:bodyPr>
          <a:lstStyle/>
          <a:p>
            <a:r>
              <a:rPr lang="zh-TW" altLang="en-US" b="0" i="0" dirty="0">
                <a:solidFill>
                  <a:srgbClr val="233452"/>
                </a:solidFill>
                <a:effectLst/>
                <a:latin typeface="微軟正黑體" panose="020B0604030504040204" pitchFamily="34" charset="-120"/>
                <a:ea typeface="微軟正黑體" panose="020B0604030504040204" pitchFamily="34" charset="-120"/>
              </a:rPr>
              <a:t>當前端發請求 </a:t>
            </a:r>
            <a:r>
              <a:rPr lang="en-US" altLang="zh-TW" b="0" i="0" dirty="0">
                <a:solidFill>
                  <a:srgbClr val="233452"/>
                </a:solidFill>
                <a:effectLst/>
                <a:latin typeface="微軟正黑體" panose="020B0604030504040204" pitchFamily="34" charset="-120"/>
                <a:ea typeface="微軟正黑體" panose="020B0604030504040204" pitchFamily="34" charset="-120"/>
              </a:rPr>
              <a:t>Http request </a:t>
            </a:r>
            <a:r>
              <a:rPr lang="zh-TW" altLang="en-US" b="0" i="0" dirty="0">
                <a:solidFill>
                  <a:srgbClr val="233452"/>
                </a:solidFill>
                <a:effectLst/>
                <a:latin typeface="微軟正黑體" panose="020B0604030504040204" pitchFamily="34" charset="-120"/>
                <a:ea typeface="微軟正黑體" panose="020B0604030504040204" pitchFamily="34" charset="-120"/>
              </a:rPr>
              <a:t>給後端時，驗證使用者是否對此路徑 </a:t>
            </a:r>
            <a:r>
              <a:rPr lang="en-US" altLang="zh-TW" b="0" i="0" dirty="0">
                <a:solidFill>
                  <a:srgbClr val="233452"/>
                </a:solidFill>
                <a:effectLst/>
                <a:latin typeface="微軟正黑體" panose="020B0604030504040204" pitchFamily="34" charset="-120"/>
                <a:ea typeface="微軟正黑體" panose="020B0604030504040204" pitchFamily="34" charset="-120"/>
              </a:rPr>
              <a:t>(route) </a:t>
            </a:r>
            <a:r>
              <a:rPr lang="zh-TW" altLang="en-US" b="0" i="0" dirty="0">
                <a:solidFill>
                  <a:srgbClr val="233452"/>
                </a:solidFill>
                <a:effectLst/>
                <a:latin typeface="微軟正黑體" panose="020B0604030504040204" pitchFamily="34" charset="-120"/>
                <a:ea typeface="微軟正黑體" panose="020B0604030504040204" pitchFamily="34" charset="-120"/>
              </a:rPr>
              <a:t>有權限能夠請求？</a:t>
            </a:r>
            <a:r>
              <a:rPr lang="en-US" altLang="zh-TW" b="0" i="0" dirty="0">
                <a:solidFill>
                  <a:srgbClr val="233452"/>
                </a:solidFill>
                <a:effectLst/>
                <a:latin typeface="微軟正黑體" panose="020B0604030504040204" pitchFamily="34" charset="-120"/>
                <a:ea typeface="微軟正黑體" panose="020B0604030504040204" pitchFamily="34" charset="-120"/>
              </a:rPr>
              <a:t>1.</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Session </a:t>
            </a:r>
            <a:r>
              <a:rPr lang="zh-TW" altLang="en-US" b="0" i="0" dirty="0">
                <a:solidFill>
                  <a:srgbClr val="233452"/>
                </a:solidFill>
                <a:effectLst/>
                <a:latin typeface="微軟正黑體" panose="020B0604030504040204" pitchFamily="34" charset="-120"/>
                <a:ea typeface="微軟正黑體" panose="020B0604030504040204" pitchFamily="34" charset="-120"/>
              </a:rPr>
              <a:t>的方式，</a:t>
            </a:r>
            <a:r>
              <a:rPr lang="en-US" altLang="zh-TW" b="0" i="0" dirty="0">
                <a:solidFill>
                  <a:srgbClr val="233452"/>
                </a:solidFill>
                <a:effectLst/>
                <a:latin typeface="微軟正黑體" panose="020B0604030504040204" pitchFamily="34" charset="-120"/>
                <a:ea typeface="微軟正黑體" panose="020B0604030504040204" pitchFamily="34" charset="-120"/>
              </a:rPr>
              <a:t>2.</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JWT token </a:t>
            </a:r>
            <a:r>
              <a:rPr lang="zh-TW" altLang="en-US" b="0" i="0" dirty="0">
                <a:solidFill>
                  <a:srgbClr val="233452"/>
                </a:solidFill>
                <a:effectLst/>
                <a:latin typeface="微軟正黑體" panose="020B0604030504040204" pitchFamily="34" charset="-120"/>
                <a:ea typeface="微軟正黑體" panose="020B0604030504040204" pitchFamily="34" charset="-120"/>
              </a:rPr>
              <a:t>方式來驗證使用者請求！</a:t>
            </a:r>
            <a:endParaRPr lang="en-US" altLang="zh-TW" b="0" i="0" dirty="0">
              <a:solidFill>
                <a:srgbClr val="233452"/>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233452"/>
                </a:solidFill>
                <a:effectLst/>
                <a:latin typeface="微軟正黑體" panose="020B0604030504040204" pitchFamily="34" charset="-120"/>
                <a:ea typeface="微軟正黑體" panose="020B0604030504040204" pitchFamily="34" charset="-120"/>
              </a:rPr>
              <a:t>1.Session-based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Cookie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Session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Session-base login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登入驗證</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spcBef>
                <a:spcPts val="600"/>
              </a:spcBef>
            </a:pPr>
            <a:r>
              <a:rPr lang="en-US" altLang="zh-TW" b="0" i="0" dirty="0">
                <a:solidFill>
                  <a:srgbClr val="233452"/>
                </a:solidFill>
                <a:effectLst/>
                <a:latin typeface="微軟正黑體" panose="020B0604030504040204" pitchFamily="34" charset="-120"/>
                <a:ea typeface="微軟正黑體" panose="020B0604030504040204" pitchFamily="34" charset="-120"/>
              </a:rPr>
              <a:t>2.Token-based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6"/>
              </a:rPr>
              <a:t>Flask-JWT-Extended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6"/>
              </a:rPr>
              <a:t>實作</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1841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4098" name="Picture 2">
            <a:extLst>
              <a:ext uri="{FF2B5EF4-FFF2-40B4-BE49-F238E27FC236}">
                <a16:creationId xmlns:a16="http://schemas.microsoft.com/office/drawing/2014/main" id="{200FB10D-8662-1054-66DA-FABA67EE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62234"/>
            <a:ext cx="8518208" cy="16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53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59D9ACB0-1C7F-E277-D8F8-42E5070B01D7}"/>
              </a:ext>
            </a:extLst>
          </p:cNvPr>
          <p:cNvSpPr txBox="1"/>
          <p:nvPr/>
        </p:nvSpPr>
        <p:spPr>
          <a:xfrm>
            <a:off x="1043608" y="1124744"/>
            <a:ext cx="7416824" cy="461665"/>
          </a:xfrm>
          <a:prstGeom prst="rect">
            <a:avLst/>
          </a:prstGeom>
          <a:noFill/>
        </p:spPr>
        <p:txBody>
          <a:bodyPr wrap="square">
            <a:spAutoFit/>
          </a:bodyPr>
          <a:lstStyle/>
          <a:p>
            <a:pPr algn="l"/>
            <a:r>
              <a:rPr lang="en-US" altLang="zh-TW" sz="2400" b="1" i="0" dirty="0">
                <a:solidFill>
                  <a:srgbClr val="1A1A1A"/>
                </a:solidFill>
                <a:effectLst/>
                <a:latin typeface="微軟正黑體" panose="020B0604030504040204" pitchFamily="34" charset="-120"/>
                <a:ea typeface="微軟正黑體" panose="020B0604030504040204" pitchFamily="34" charset="-120"/>
              </a:rPr>
              <a:t>Python PIP </a:t>
            </a:r>
            <a:r>
              <a:rPr lang="zh-TW" altLang="en-US" sz="2400" b="1" i="0" dirty="0">
                <a:solidFill>
                  <a:srgbClr val="1A1A1A"/>
                </a:solidFill>
                <a:effectLst/>
                <a:latin typeface="微軟正黑體" panose="020B0604030504040204" pitchFamily="34" charset="-120"/>
                <a:ea typeface="微軟正黑體" panose="020B0604030504040204" pitchFamily="34" charset="-120"/>
              </a:rPr>
              <a:t>使用 </a:t>
            </a:r>
            <a:r>
              <a:rPr lang="en-US" altLang="zh-TW" sz="2400" b="1" i="0" dirty="0">
                <a:solidFill>
                  <a:srgbClr val="1A1A1A"/>
                </a:solidFill>
                <a:effectLst/>
                <a:latin typeface="微軟正黑體" panose="020B0604030504040204" pitchFamily="34" charset="-120"/>
                <a:ea typeface="微軟正黑體" panose="020B0604030504040204" pitchFamily="34" charset="-120"/>
              </a:rPr>
              <a:t>requirements.txt </a:t>
            </a:r>
            <a:r>
              <a:rPr lang="zh-TW" altLang="en-US" sz="2400" b="1" i="0" dirty="0">
                <a:solidFill>
                  <a:srgbClr val="1A1A1A"/>
                </a:solidFill>
                <a:effectLst/>
                <a:latin typeface="微軟正黑體" panose="020B0604030504040204" pitchFamily="34" charset="-120"/>
                <a:ea typeface="微軟正黑體" panose="020B0604030504040204" pitchFamily="34" charset="-120"/>
              </a:rPr>
              <a:t>管理套件相依性</a:t>
            </a:r>
          </a:p>
        </p:txBody>
      </p:sp>
      <p:sp>
        <p:nvSpPr>
          <p:cNvPr id="9" name="文字方塊 8">
            <a:extLst>
              <a:ext uri="{FF2B5EF4-FFF2-40B4-BE49-F238E27FC236}">
                <a16:creationId xmlns:a16="http://schemas.microsoft.com/office/drawing/2014/main" id="{A47F28FC-2626-A49A-E826-C5363CAB6B52}"/>
              </a:ext>
            </a:extLst>
          </p:cNvPr>
          <p:cNvSpPr txBox="1"/>
          <p:nvPr/>
        </p:nvSpPr>
        <p:spPr>
          <a:xfrm>
            <a:off x="35496" y="2384763"/>
            <a:ext cx="9001000" cy="3831818"/>
          </a:xfrm>
          <a:prstGeom prst="rect">
            <a:avLst/>
          </a:prstGeom>
          <a:noFill/>
        </p:spPr>
        <p:txBody>
          <a:bodyPr wrap="square">
            <a:spAutoFit/>
          </a:bodyPr>
          <a:lstStyle/>
          <a:p>
            <a:pPr algn="l"/>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倒出現有環境套件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freeze &gt; requirements.txt # requirements.txt </a:t>
            </a:r>
            <a:r>
              <a:rPr lang="zh-TW" altLang="en-US" sz="2000" b="1" dirty="0">
                <a:solidFill>
                  <a:srgbClr val="1A1A1A"/>
                </a:solidFill>
                <a:latin typeface="微軟正黑體" panose="020B0604030504040204" pitchFamily="34" charset="-120"/>
                <a:ea typeface="微軟正黑體" panose="020B0604030504040204" pitchFamily="34" charset="-120"/>
              </a:rPr>
              <a:t>如下述格式</a:t>
            </a:r>
            <a:br>
              <a:rPr lang="zh-TW" altLang="en-US" sz="2000" b="1" dirty="0">
                <a:solidFill>
                  <a:srgbClr val="1A1A1A"/>
                </a:solidFill>
                <a:latin typeface="微軟正黑體" panose="020B0604030504040204" pitchFamily="34" charset="-120"/>
                <a:ea typeface="微軟正黑體" panose="020B0604030504040204" pitchFamily="34" charset="-120"/>
              </a:rPr>
            </a:br>
            <a:r>
              <a:rPr lang="zh-TW" altLang="en-US"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pylint</a:t>
            </a:r>
            <a:r>
              <a:rPr lang="en-US" altLang="zh-TW" sz="2000" b="1" dirty="0">
                <a:solidFill>
                  <a:srgbClr val="1A1A1A"/>
                </a:solidFill>
                <a:latin typeface="微軟正黑體" panose="020B0604030504040204" pitchFamily="34" charset="-120"/>
                <a:ea typeface="微軟正黑體" panose="020B0604030504040204" pitchFamily="34" charset="-120"/>
              </a:rPr>
              <a:t>==1.6.5</a:t>
            </a:r>
            <a:br>
              <a:rPr lang="en-US" altLang="zh-TW" sz="2000" b="1" dirty="0">
                <a:solidFill>
                  <a:srgbClr val="1A1A1A"/>
                </a:solidFill>
                <a:latin typeface="微軟正黑體" panose="020B0604030504040204" pitchFamily="34" charset="-120"/>
                <a:ea typeface="微軟正黑體" panose="020B0604030504040204" pitchFamily="34" charset="-120"/>
              </a:rPr>
            </a:br>
            <a:r>
              <a:rPr lang="en-US" altLang="zh-TW"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PyMySQL</a:t>
            </a:r>
            <a:r>
              <a:rPr lang="en-US" altLang="zh-TW" sz="2000" b="1" dirty="0">
                <a:solidFill>
                  <a:srgbClr val="1A1A1A"/>
                </a:solidFill>
                <a:latin typeface="微軟正黑體" panose="020B0604030504040204" pitchFamily="34" charset="-120"/>
                <a:ea typeface="微軟正黑體" panose="020B0604030504040204" pitchFamily="34" charset="-120"/>
              </a:rPr>
              <a:t>==0.6.7</a:t>
            </a:r>
          </a:p>
          <a:p>
            <a:pPr algn="l">
              <a:spcBef>
                <a:spcPts val="600"/>
              </a:spcBef>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--no-index - Ignore package index (only looking at --find-links URLs instead).</a:t>
            </a:r>
          </a:p>
          <a:p>
            <a:pPr algn="l">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--find-links &lt;URL&gt; - If a URL or path to an HTML file, then parse for links to archives.</a:t>
            </a:r>
          </a:p>
          <a:p>
            <a:pPr algn="l">
              <a:spcBef>
                <a:spcPts val="1200"/>
              </a:spcBef>
            </a:pPr>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安裝 </a:t>
            </a:r>
            <a:r>
              <a:rPr lang="en-US" altLang="zh-TW" sz="2000" b="1" dirty="0">
                <a:solidFill>
                  <a:srgbClr val="FF0000"/>
                </a:solidFill>
                <a:latin typeface="微軟正黑體" panose="020B0604030504040204" pitchFamily="34" charset="-120"/>
                <a:ea typeface="微軟正黑體" panose="020B0604030504040204" pitchFamily="34" charset="-120"/>
              </a:rPr>
              <a:t>requirements.txt </a:t>
            </a:r>
            <a:r>
              <a:rPr lang="zh-TW" altLang="en-US" sz="2000" b="1" dirty="0">
                <a:solidFill>
                  <a:srgbClr val="FF0000"/>
                </a:solidFill>
                <a:latin typeface="微軟正黑體" panose="020B0604030504040204" pitchFamily="34" charset="-120"/>
                <a:ea typeface="微軟正黑體" panose="020B0604030504040204" pitchFamily="34" charset="-120"/>
              </a:rPr>
              <a:t>的套件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-r requirements.txt</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-U -r requirements.txt   </a:t>
            </a:r>
            <a:r>
              <a:rPr lang="en-US" altLang="zh-TW" sz="2000" b="0" i="1" dirty="0">
                <a:solidFill>
                  <a:srgbClr val="232629"/>
                </a:solidFill>
                <a:effectLst/>
                <a:latin typeface="-apple-system"/>
              </a:rPr>
              <a:t>(-U = update if it had already installed)</a:t>
            </a: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6422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AE76DA4B-B702-207B-A4C0-4CC10C290286}"/>
              </a:ext>
            </a:extLst>
          </p:cNvPr>
          <p:cNvSpPr txBox="1"/>
          <p:nvPr/>
        </p:nvSpPr>
        <p:spPr>
          <a:xfrm>
            <a:off x="107504" y="908720"/>
            <a:ext cx="9036495" cy="5309146"/>
          </a:xfrm>
          <a:prstGeom prst="rect">
            <a:avLst/>
          </a:prstGeom>
          <a:noFill/>
        </p:spPr>
        <p:txBody>
          <a:bodyPr wrap="square">
            <a:spAutoFit/>
          </a:bodyPr>
          <a:lstStyle/>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dirty="0"/>
              <a:t>下載之後得到一個</a:t>
            </a:r>
            <a:r>
              <a:rPr lang="en-US" altLang="zh-TW" dirty="0"/>
              <a:t>zip</a:t>
            </a:r>
            <a:r>
              <a:rPr lang="zh-TW" altLang="en-US" dirty="0"/>
              <a:t>壓縮檔，解壓縮後是一個單純「</a:t>
            </a:r>
            <a:r>
              <a:rPr lang="en-US" altLang="zh-TW" dirty="0"/>
              <a:t>Apache24</a:t>
            </a:r>
            <a:r>
              <a:rPr lang="zh-TW" altLang="en-US" dirty="0"/>
              <a:t>」資料夾」</a:t>
            </a:r>
            <a:endParaRPr lang="en-US" altLang="zh-TW" dirty="0"/>
          </a:p>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以系統管理員身份</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在</a:t>
            </a:r>
            <a:r>
              <a:rPr lang="zh-TW" altLang="en-US" dirty="0">
                <a:solidFill>
                  <a:srgbClr val="000000"/>
                </a:solidFill>
                <a:latin typeface="arial" panose="020B0604020202020204" pitchFamily="34" charset="0"/>
              </a:rPr>
              <a:t>命令提示字元</a:t>
            </a:r>
            <a:r>
              <a:rPr lang="zh-TW" altLang="en-US" b="0" i="0" dirty="0">
                <a:solidFill>
                  <a:srgbClr val="000000"/>
                </a:solidFill>
                <a:effectLst/>
                <a:latin typeface="arial" panose="020B0604020202020204" pitchFamily="34" charset="0"/>
              </a:rPr>
              <a:t>按右鍵</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執行</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系統</a:t>
            </a:r>
            <a:r>
              <a:rPr lang="zh-TW" altLang="en-US" dirty="0">
                <a:solidFill>
                  <a:srgbClr val="000000"/>
                </a:solidFill>
                <a:latin typeface="arial" panose="020B0604020202020204" pitchFamily="34" charset="0"/>
              </a:rPr>
              <a:t>的</a:t>
            </a:r>
            <a:r>
              <a:rPr lang="zh-TW" altLang="en-US" b="0" i="0" dirty="0">
                <a:solidFill>
                  <a:srgbClr val="000000"/>
                </a:solidFill>
                <a:effectLst/>
                <a:latin typeface="arial" panose="020B0604020202020204" pitchFamily="34" charset="0"/>
              </a:rPr>
              <a:t>終端機程式</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前往</a:t>
            </a:r>
            <a:r>
              <a:rPr lang="en-US" altLang="zh-TW" b="0" i="0" dirty="0">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所在目錄，在</a:t>
            </a:r>
            <a:r>
              <a:rPr lang="en-US" altLang="zh-TW" b="0" i="0" dirty="0">
                <a:solidFill>
                  <a:srgbClr val="000000"/>
                </a:solidFill>
                <a:effectLst/>
                <a:latin typeface="arial" panose="020B0604020202020204" pitchFamily="34" charset="0"/>
              </a:rPr>
              <a:t>..\Apache24\bin</a:t>
            </a:r>
            <a:r>
              <a:rPr lang="zh-TW" altLang="en-US" b="0" i="0" dirty="0">
                <a:solidFill>
                  <a:srgbClr val="000000"/>
                </a:solidFill>
                <a:effectLst/>
                <a:latin typeface="arial" panose="020B0604020202020204" pitchFamily="34" charset="0"/>
              </a:rPr>
              <a:t>目錄下</a:t>
            </a:r>
            <a:r>
              <a:rPr lang="zh-TW" altLang="en-US" b="0" i="0" dirty="0">
                <a:solidFill>
                  <a:srgbClr val="000000"/>
                </a:solidFill>
                <a:effectLst/>
                <a:latin typeface="PMingLiU" panose="02020500000000000000" pitchFamily="18" charset="-120"/>
                <a:ea typeface="PMingLiU" panose="02020500000000000000" pitchFamily="18" charset="-120"/>
              </a:rPr>
              <a:t>，</a:t>
            </a:r>
            <a:r>
              <a:rPr lang="zh-TW" altLang="en-US" b="0" i="0" dirty="0">
                <a:solidFill>
                  <a:srgbClr val="000000"/>
                </a:solidFill>
                <a:effectLst/>
                <a:latin typeface="arial" panose="020B0604020202020204" pitchFamily="34" charset="0"/>
              </a:rPr>
              <a:t>輸入</a:t>
            </a:r>
            <a:r>
              <a:rPr lang="en-US" altLang="zh-TW" b="0" i="0" dirty="0" err="1">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安裝命令：</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b="0" i="0" dirty="0">
                <a:solidFill>
                  <a:srgbClr val="000000"/>
                </a:solidFill>
                <a:effectLst/>
                <a:latin typeface="arial" panose="020B0604020202020204" pitchFamily="34" charset="0"/>
              </a:rPr>
              <a:t>  「</a:t>
            </a:r>
            <a:r>
              <a:rPr lang="en-US" altLang="zh-TW" b="0" i="0" dirty="0">
                <a:solidFill>
                  <a:srgbClr val="000000"/>
                </a:solidFill>
                <a:effectLst/>
                <a:latin typeface="arial" panose="020B0604020202020204" pitchFamily="34" charset="0"/>
              </a:rPr>
              <a:t>httpd.exe -k install</a:t>
            </a:r>
            <a:r>
              <a:rPr lang="zh-TW" altLang="en-US"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 </a:t>
            </a:r>
            <a:r>
              <a:rPr lang="en-US" altLang="zh-TW" b="0" i="0" dirty="0" err="1">
                <a:solidFill>
                  <a:srgbClr val="000000"/>
                </a:solidFill>
                <a:effectLst/>
                <a:latin typeface="arial" panose="020B0604020202020204" pitchFamily="34" charset="0"/>
              </a:rPr>
              <a:t>Aapache</a:t>
            </a:r>
            <a:r>
              <a:rPr lang="zh-TW" altLang="en-US" b="0" i="0" dirty="0">
                <a:solidFill>
                  <a:srgbClr val="000000"/>
                </a:solidFill>
                <a:effectLst/>
                <a:latin typeface="arial" panose="020B0604020202020204" pitchFamily="34" charset="0"/>
              </a:rPr>
              <a:t>安裝</a:t>
            </a:r>
            <a:r>
              <a:rPr lang="zh-TW" altLang="en-US" dirty="0">
                <a:solidFill>
                  <a:srgbClr val="000000"/>
                </a:solidFill>
                <a:latin typeface="arial" panose="020B0604020202020204" pitchFamily="34" charset="0"/>
              </a:rPr>
              <a:t>後</a:t>
            </a:r>
            <a:r>
              <a:rPr lang="zh-TW" altLang="en-US" b="0" i="0" dirty="0">
                <a:solidFill>
                  <a:srgbClr val="000000"/>
                </a:solidFill>
                <a:effectLst/>
                <a:latin typeface="arial" panose="020B0604020202020204" pitchFamily="34" charset="0"/>
              </a:rPr>
              <a:t>，修改</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防火牆為「允許存取」</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將原本的 </a:t>
            </a:r>
            <a:r>
              <a:rPr lang="en-US" altLang="zh-TW" b="0" i="0" dirty="0">
                <a:solidFill>
                  <a:srgbClr val="000000"/>
                </a:solidFill>
                <a:effectLst/>
                <a:latin typeface="arial" panose="020B0604020202020204" pitchFamily="34" charset="0"/>
              </a:rPr>
              <a:t>80 Port </a:t>
            </a:r>
            <a:r>
              <a:rPr lang="zh-TW" altLang="en-US" b="0" i="0" dirty="0">
                <a:solidFill>
                  <a:srgbClr val="000000"/>
                </a:solidFill>
                <a:effectLst/>
                <a:latin typeface="arial" panose="020B0604020202020204" pitchFamily="34" charset="0"/>
              </a:rPr>
              <a:t>更改成 </a:t>
            </a:r>
            <a:r>
              <a:rPr lang="en-US" altLang="zh-TW" b="0" i="0" dirty="0">
                <a:solidFill>
                  <a:srgbClr val="000000"/>
                </a:solidFill>
                <a:effectLst/>
                <a:latin typeface="arial" panose="020B0604020202020204" pitchFamily="34" charset="0"/>
              </a:rPr>
              <a:t>8060 Port (</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p>
          <a:p>
            <a:pPr algn="l">
              <a:spcBef>
                <a:spcPts val="600"/>
              </a:spcBef>
              <a:spcAft>
                <a:spcPts val="600"/>
              </a:spcAft>
            </a:pPr>
            <a:r>
              <a:rPr lang="zh-TW" altLang="en-US" b="0" i="0" dirty="0">
                <a:solidFill>
                  <a:srgbClr val="000000"/>
                </a:solidFill>
                <a:effectLst/>
                <a:latin typeface="arial" panose="020B0604020202020204" pitchFamily="34" charset="0"/>
              </a:rPr>
              <a:t>  方式</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修改 </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a:solidFill>
                  <a:srgbClr val="000000"/>
                </a:solidFill>
                <a:effectLst/>
                <a:latin typeface="arial" panose="020B0604020202020204" pitchFamily="34" charset="0"/>
              </a:rPr>
              <a:t>conf</a:t>
            </a:r>
            <a:r>
              <a:rPr lang="zh-TW" altLang="en-US" b="0" i="0" dirty="0">
                <a:solidFill>
                  <a:srgbClr val="000000"/>
                </a:solidFill>
                <a:effectLst/>
                <a:latin typeface="arial" panose="020B0604020202020204" pitchFamily="34" charset="0"/>
              </a:rPr>
              <a:t>目錄的 </a:t>
            </a:r>
            <a:r>
              <a:rPr lang="en-US" altLang="zh-TW" b="0" i="0" dirty="0" err="1">
                <a:solidFill>
                  <a:srgbClr val="000000"/>
                </a:solidFill>
                <a:effectLst/>
                <a:latin typeface="arial" panose="020B0604020202020204" pitchFamily="34" charset="0"/>
              </a:rPr>
              <a:t>httpd.conf</a:t>
            </a:r>
            <a:r>
              <a:rPr lang="en-US" altLang="zh-TW" b="0" i="0" dirty="0">
                <a:solidFill>
                  <a:srgbClr val="000000"/>
                </a:solidFill>
                <a:effectLst/>
                <a:latin typeface="arial" panose="020B0604020202020204" pitchFamily="34" charset="0"/>
              </a:rPr>
              <a:t> </a:t>
            </a:r>
            <a:r>
              <a:rPr lang="zh-TW" altLang="en-US" b="0" i="0" dirty="0">
                <a:solidFill>
                  <a:srgbClr val="000000"/>
                </a:solidFill>
                <a:effectLst/>
                <a:latin typeface="arial" panose="020B0604020202020204" pitchFamily="34" charset="0"/>
              </a:rPr>
              <a:t>的檔案內容。</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zh-TW" sz="1800" b="0" i="0" u="none" strike="noStrike" cap="none" normalizeH="0" baseline="0" dirty="0">
                <a:ln>
                  <a:noFill/>
                </a:ln>
                <a:solidFill>
                  <a:srgbClr val="232629"/>
                </a:solidFill>
                <a:effectLst/>
                <a:latin typeface="Arial Unicode MS"/>
                <a:ea typeface="var(--ff-mono)"/>
              </a:rPr>
              <a:t>	</a:t>
            </a:r>
            <a:r>
              <a:rPr lang="zh-TW" altLang="zh-TW" dirty="0">
                <a:solidFill>
                  <a:srgbClr val="000000"/>
                </a:solidFill>
                <a:latin typeface="arial" panose="020B0604020202020204" pitchFamily="34" charset="0"/>
              </a:rPr>
              <a:t>Listen 80</a:t>
            </a:r>
            <a:r>
              <a:rPr lang="en-US" altLang="zh-TW" dirty="0">
                <a:solidFill>
                  <a:srgbClr val="000000"/>
                </a:solidFill>
                <a:latin typeface="arial" panose="020B0604020202020204" pitchFamily="34" charset="0"/>
              </a:rPr>
              <a:t>  -&gt; </a:t>
            </a:r>
            <a:r>
              <a:rPr lang="en-US" altLang="zh-TW" dirty="0">
                <a:solidFill>
                  <a:srgbClr val="FF0000"/>
                </a:solidFill>
                <a:highlight>
                  <a:srgbClr val="FFFF00"/>
                </a:highlight>
                <a:latin typeface="arial" panose="020B0604020202020204" pitchFamily="34" charset="0"/>
              </a:rPr>
              <a:t>8060</a:t>
            </a:r>
            <a:r>
              <a:rPr lang="en-US" altLang="zh-TW" dirty="0">
                <a:solidFill>
                  <a:srgbClr val="000000"/>
                </a:solidFill>
                <a:latin typeface="arial" panose="020B0604020202020204" pitchFamily="34" charset="0"/>
              </a:rPr>
              <a:t>	</a:t>
            </a:r>
            <a:endParaRPr lang="zh-TW" altLang="zh-TW"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lang="en-US" altLang="zh-TW" dirty="0">
                <a:solidFill>
                  <a:srgbClr val="000000"/>
                </a:solidFill>
                <a:latin typeface="arial" panose="020B0604020202020204" pitchFamily="34" charset="0"/>
              </a:rPr>
              <a:t>	</a:t>
            </a:r>
            <a:r>
              <a:rPr lang="zh-TW" altLang="zh-TW" dirty="0">
                <a:solidFill>
                  <a:srgbClr val="000000"/>
                </a:solidFill>
                <a:latin typeface="arial" panose="020B0604020202020204" pitchFamily="34" charset="0"/>
              </a:rPr>
              <a:t>ServerName localhost:80</a:t>
            </a:r>
            <a:r>
              <a:rPr lang="en-US" altLang="zh-TW" dirty="0">
                <a:solidFill>
                  <a:srgbClr val="000000"/>
                </a:solidFill>
                <a:latin typeface="arial" panose="020B0604020202020204" pitchFamily="34" charset="0"/>
              </a:rPr>
              <a:t> -&gt;</a:t>
            </a:r>
            <a:r>
              <a:rPr lang="en-US" altLang="zh-TW" dirty="0">
                <a:solidFill>
                  <a:srgbClr val="FF0000"/>
                </a:solidFill>
                <a:highlight>
                  <a:srgbClr val="FFFF00"/>
                </a:highlight>
                <a:latin typeface="arial" panose="020B0604020202020204" pitchFamily="34" charset="0"/>
              </a:rPr>
              <a:t>8060</a:t>
            </a:r>
          </a:p>
          <a:p>
            <a:pPr eaLnBrk="0" fontAlgn="base" hangingPunct="0">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a:t>
            </a:r>
            <a:r>
              <a:rPr lang="en-US" altLang="zh-TW" b="0" i="0" dirty="0">
                <a:solidFill>
                  <a:srgbClr val="000000"/>
                </a:solidFill>
                <a:effectLst/>
                <a:latin typeface="arial" panose="020B0604020202020204" pitchFamily="34" charset="0"/>
              </a:rPr>
              <a:t>web page</a:t>
            </a:r>
            <a:r>
              <a:rPr lang="zh-TW" altLang="en-US" b="0" i="0" dirty="0">
                <a:solidFill>
                  <a:srgbClr val="000000"/>
                </a:solidFill>
                <a:effectLst/>
                <a:latin typeface="arial" panose="020B0604020202020204" pitchFamily="34" charset="0"/>
              </a:rPr>
              <a:t>檔案</a:t>
            </a:r>
            <a:r>
              <a:rPr lang="en-US" altLang="zh-TW" b="0" i="0" dirty="0">
                <a:solidFill>
                  <a:srgbClr val="000000"/>
                </a:solidFill>
                <a:effectLst/>
                <a:latin typeface="arial" panose="020B0604020202020204" pitchFamily="34" charset="0"/>
              </a:rPr>
              <a:t>(</a:t>
            </a:r>
            <a:r>
              <a:rPr lang="en-US" altLang="zh-TW" b="0" i="0" dirty="0" err="1">
                <a:solidFill>
                  <a:srgbClr val="000000"/>
                </a:solidFill>
                <a:effectLst/>
                <a:latin typeface="arial" panose="020B0604020202020204" pitchFamily="34" charset="0"/>
              </a:rPr>
              <a:t>npm</a:t>
            </a:r>
            <a:r>
              <a:rPr lang="en-US" altLang="zh-TW" b="0" i="0" dirty="0">
                <a:solidFill>
                  <a:srgbClr val="000000"/>
                </a:solidFill>
                <a:effectLst/>
                <a:latin typeface="arial" panose="020B0604020202020204" pitchFamily="34" charset="0"/>
              </a:rPr>
              <a:t> run build</a:t>
            </a:r>
            <a:r>
              <a:rPr lang="zh-TW" altLang="en-US" b="0" i="0" dirty="0">
                <a:solidFill>
                  <a:srgbClr val="000000"/>
                </a:solidFill>
                <a:effectLst/>
                <a:latin typeface="arial" panose="020B0604020202020204" pitchFamily="34" charset="0"/>
              </a:rPr>
              <a:t>所產生的</a:t>
            </a:r>
            <a:r>
              <a:rPr lang="en-US" altLang="zh-TW" b="0" i="0" dirty="0" err="1">
                <a:solidFill>
                  <a:srgbClr val="000000"/>
                </a:solidFill>
                <a:effectLst/>
                <a:latin typeface="arial" panose="020B0604020202020204" pitchFamily="34" charset="0"/>
              </a:rPr>
              <a:t>dist</a:t>
            </a:r>
            <a:r>
              <a:rPr lang="zh-TW" altLang="en-US" b="0" i="0" dirty="0">
                <a:solidFill>
                  <a:srgbClr val="000000"/>
                </a:solidFill>
                <a:effectLst/>
                <a:latin typeface="arial" panose="020B0604020202020204" pitchFamily="34" charset="0"/>
              </a:rPr>
              <a:t>目錄內</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放入</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err="1">
                <a:solidFill>
                  <a:srgbClr val="000000"/>
                </a:solidFill>
                <a:effectLst/>
                <a:latin typeface="arial" panose="020B0604020202020204" pitchFamily="34" charset="0"/>
              </a:rPr>
              <a:t>htdocs</a:t>
            </a:r>
            <a:r>
              <a:rPr lang="zh-TW" altLang="en-US" b="0" i="0" dirty="0">
                <a:solidFill>
                  <a:srgbClr val="000000"/>
                </a:solidFill>
                <a:effectLst/>
                <a:latin typeface="arial" panose="020B0604020202020204" pitchFamily="34" charset="0"/>
              </a:rPr>
              <a:t>目錄</a:t>
            </a:r>
            <a:endParaRPr lang="en-US" altLang="zh-TW" b="0" i="0" dirty="0">
              <a:solidFill>
                <a:srgbClr val="000000"/>
              </a:solidFill>
              <a:effectLst/>
              <a:latin typeface="arial" panose="020B0604020202020204" pitchFamily="34" charset="0"/>
            </a:endParaRPr>
          </a:p>
          <a:p>
            <a:pPr eaLnBrk="0" fontAlgn="base" hangingPunct="0">
              <a:spcBef>
                <a:spcPts val="600"/>
              </a:spcBef>
              <a:spcAft>
                <a:spcPts val="600"/>
              </a:spcAft>
            </a:pPr>
            <a:r>
              <a:rPr lang="en-US" altLang="zh-TW" dirty="0">
                <a:solidFill>
                  <a:srgbClr val="000000"/>
                </a:solidFill>
                <a:latin typeface="arial" panose="020B0604020202020204" pitchFamily="34" charset="0"/>
              </a:rPr>
              <a:t>Web page</a:t>
            </a:r>
            <a:r>
              <a:rPr lang="zh-TW" altLang="en-US" dirty="0">
                <a:solidFill>
                  <a:srgbClr val="000000"/>
                </a:solidFill>
                <a:latin typeface="arial" panose="020B0604020202020204" pitchFamily="34" charset="0"/>
              </a:rPr>
              <a:t>的主目錄要與</a:t>
            </a:r>
            <a:r>
              <a:rPr lang="en-US" altLang="zh-TW" dirty="0">
                <a:solidFill>
                  <a:srgbClr val="000000"/>
                </a:solidFill>
                <a:latin typeface="arial" panose="020B0604020202020204" pitchFamily="34" charset="0"/>
              </a:rPr>
              <a:t>router base directory</a:t>
            </a:r>
            <a:r>
              <a:rPr lang="zh-TW" altLang="en-US" dirty="0">
                <a:solidFill>
                  <a:srgbClr val="000000"/>
                </a:solidFill>
                <a:latin typeface="arial" panose="020B0604020202020204" pitchFamily="34" charset="0"/>
              </a:rPr>
              <a:t>設定相同</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FF0000"/>
              </a:solidFill>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en-US" dirty="0">
              <a:solidFill>
                <a:srgbClr val="FF0000"/>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212745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BF0FC734-765D-2C82-0DB0-889962DCB405}"/>
              </a:ext>
            </a:extLst>
          </p:cNvPr>
          <p:cNvSpPr txBox="1"/>
          <p:nvPr/>
        </p:nvSpPr>
        <p:spPr>
          <a:xfrm>
            <a:off x="2843808" y="62549"/>
            <a:ext cx="4619624" cy="461665"/>
          </a:xfrm>
          <a:prstGeom prst="rect">
            <a:avLst/>
          </a:prstGeom>
          <a:noFill/>
        </p:spPr>
        <p:txBody>
          <a:bodyPr wrap="square">
            <a:spAutoFit/>
          </a:bodyPr>
          <a:lstStyle/>
          <a:p>
            <a:pPr algn="l"/>
            <a:r>
              <a:rPr lang="zh-TW" altLang="en-US" sz="2400" b="1" i="0" dirty="0">
                <a:solidFill>
                  <a:srgbClr val="292929"/>
                </a:solidFill>
                <a:effectLst/>
                <a:latin typeface="微軟正黑體" panose="020B0604030504040204" pitchFamily="34" charset="-120"/>
                <a:ea typeface="微軟正黑體" panose="020B0604030504040204" pitchFamily="34" charset="-120"/>
              </a:rPr>
              <a:t>在</a:t>
            </a:r>
            <a:r>
              <a:rPr lang="en-US" altLang="zh-TW" sz="2400" b="1" i="0" dirty="0">
                <a:solidFill>
                  <a:srgbClr val="292929"/>
                </a:solidFill>
                <a:effectLst/>
                <a:latin typeface="微軟正黑體" panose="020B0604030504040204" pitchFamily="34" charset="-120"/>
                <a:ea typeface="微軟正黑體" panose="020B0604030504040204" pitchFamily="34" charset="-120"/>
              </a:rPr>
              <a:t>Vue.js</a:t>
            </a:r>
            <a:r>
              <a:rPr lang="zh-TW" altLang="en-US" sz="2400" b="1" i="0" dirty="0">
                <a:solidFill>
                  <a:srgbClr val="292929"/>
                </a:solidFill>
                <a:effectLst/>
                <a:latin typeface="微軟正黑體" panose="020B0604030504040204" pitchFamily="34" charset="-120"/>
                <a:ea typeface="微軟正黑體" panose="020B0604030504040204" pitchFamily="34" charset="-120"/>
              </a:rPr>
              <a:t>中使用</a:t>
            </a:r>
            <a:r>
              <a:rPr lang="en-US" altLang="zh-TW" sz="2400" b="1"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2400" b="1" i="0" dirty="0">
              <a:solidFill>
                <a:srgbClr val="292929"/>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AD9B958-54BC-E14F-7026-DAA25A49967E}"/>
              </a:ext>
            </a:extLst>
          </p:cNvPr>
          <p:cNvSpPr txBox="1"/>
          <p:nvPr/>
        </p:nvSpPr>
        <p:spPr>
          <a:xfrm>
            <a:off x="179511" y="606395"/>
            <a:ext cx="8778493" cy="830997"/>
          </a:xfrm>
          <a:prstGeom prst="rect">
            <a:avLst/>
          </a:prstGeom>
          <a:noFill/>
        </p:spPr>
        <p:txBody>
          <a:bodyPr wrap="square">
            <a:spAutoFit/>
          </a:bodyPr>
          <a:lstStyle/>
          <a:p>
            <a:r>
              <a:rPr lang="zh-TW" altLang="en-US" sz="1600" b="0" i="0" dirty="0">
                <a:solidFill>
                  <a:srgbClr val="292929"/>
                </a:solidFill>
                <a:effectLst/>
                <a:latin typeface="微軟正黑體" panose="020B0604030504040204" pitchFamily="34" charset="-120"/>
                <a:ea typeface="微軟正黑體" panose="020B0604030504040204" pitchFamily="34" charset="-120"/>
              </a:rPr>
              <a:t>依照</a:t>
            </a:r>
            <a:r>
              <a:rPr lang="en-US" altLang="zh-TW" sz="1600" b="0" i="0" u="sng" dirty="0" err="1">
                <a:effectLst/>
                <a:latin typeface="微軟正黑體" panose="020B0604030504040204" pitchFamily="34" charset="-120"/>
                <a:ea typeface="微軟正黑體" panose="020B0604030504040204" pitchFamily="34" charset="-120"/>
                <a:hlinkClick r:id="rId2"/>
              </a:rPr>
              <a:t>Axios</a:t>
            </a:r>
            <a:r>
              <a:rPr lang="zh-TW" altLang="en-US" sz="1600" b="0" i="0" u="sng" dirty="0">
                <a:effectLst/>
                <a:latin typeface="微軟正黑體" panose="020B0604030504040204" pitchFamily="34" charset="-120"/>
                <a:ea typeface="微軟正黑體" panose="020B0604030504040204" pitchFamily="34" charset="-120"/>
                <a:hlinkClick r:id="rId2"/>
              </a:rPr>
              <a:t>官方網站</a:t>
            </a:r>
            <a:r>
              <a:rPr lang="zh-TW" altLang="en-US" sz="1600" b="0" i="0" dirty="0">
                <a:solidFill>
                  <a:srgbClr val="292929"/>
                </a:solidFill>
                <a:effectLst/>
                <a:latin typeface="微軟正黑體" panose="020B0604030504040204" pitchFamily="34" charset="-120"/>
                <a:ea typeface="微軟正黑體" panose="020B0604030504040204" pitchFamily="34" charset="-120"/>
              </a:rPr>
              <a:t>說明，它是以</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a:t>
            </a:r>
            <a:r>
              <a:rPr lang="zh-TW" altLang="en-US" sz="1600" b="0" i="0" dirty="0">
                <a:solidFill>
                  <a:srgbClr val="292929"/>
                </a:solidFill>
                <a:effectLst/>
                <a:latin typeface="微軟正黑體" panose="020B0604030504040204" pitchFamily="34" charset="-120"/>
                <a:ea typeface="微軟正黑體" panose="020B0604030504040204" pitchFamily="34" charset="-120"/>
              </a:rPr>
              <a:t>為基礎（</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promise-based</a:t>
            </a:r>
            <a:r>
              <a:rPr lang="zh-TW" altLang="en-US" sz="1600" b="0" i="0" dirty="0">
                <a:solidFill>
                  <a:srgbClr val="292929"/>
                </a:solidFill>
                <a:effectLst/>
                <a:latin typeface="微軟正黑體" panose="020B0604030504040204" pitchFamily="34" charset="-120"/>
                <a:ea typeface="微軟正黑體" panose="020B0604030504040204" pitchFamily="34" charset="-120"/>
              </a:rPr>
              <a:t>）的 </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 </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請求工具，可以被應用在瀏覽器與</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環境中。在伺服器端可以使用</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 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模組，而在使用者用戶端則使用</a:t>
            </a:r>
            <a:r>
              <a:rPr lang="en-US" altLang="zh-TW" sz="1600" b="0" i="0" dirty="0" err="1">
                <a:solidFill>
                  <a:srgbClr val="FF0000"/>
                </a:solidFill>
                <a:effectLst/>
                <a:latin typeface="微軟正黑體" panose="020B0604030504040204" pitchFamily="34" charset="-120"/>
                <a:ea typeface="微軟正黑體" panose="020B0604030504040204" pitchFamily="34" charset="-120"/>
              </a:rPr>
              <a:t>XMLHttpRequests</a:t>
            </a:r>
            <a:r>
              <a:rPr lang="zh-TW" altLang="en-US" sz="1600" b="0" i="0" dirty="0">
                <a:solidFill>
                  <a:srgbClr val="292929"/>
                </a:solidFill>
                <a:effectLst/>
                <a:latin typeface="微軟正黑體" panose="020B0604030504040204" pitchFamily="34" charset="-120"/>
                <a:ea typeface="微軟正黑體" panose="020B0604030504040204" pitchFamily="34" charset="-120"/>
              </a:rPr>
              <a:t>。具備下面幾項特性：</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90EF9688-860A-D22A-AD53-B61786F3BB44}"/>
              </a:ext>
            </a:extLst>
          </p:cNvPr>
          <p:cNvSpPr txBox="1"/>
          <p:nvPr/>
        </p:nvSpPr>
        <p:spPr>
          <a:xfrm>
            <a:off x="185996" y="1438900"/>
            <a:ext cx="8958004" cy="5324535"/>
          </a:xfrm>
          <a:prstGeom prst="rect">
            <a:avLst/>
          </a:prstGeom>
          <a:noFill/>
        </p:spPr>
        <p:txBody>
          <a:bodyPr wrap="square">
            <a:spAutoFit/>
          </a:bodyPr>
          <a:lstStyle/>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、從瀏覽器發送</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XMLHttpRequests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2</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發送</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3</a:t>
            </a:r>
            <a:r>
              <a:rPr lang="zh-TW" altLang="en-US" sz="1600" b="0" i="0" dirty="0">
                <a:solidFill>
                  <a:srgbClr val="292929"/>
                </a:solidFill>
                <a:effectLst/>
                <a:latin typeface="微軟正黑體" panose="020B0604030504040204" pitchFamily="34" charset="-120"/>
                <a:ea typeface="微軟正黑體" panose="020B0604030504040204" pitchFamily="34" charset="-120"/>
              </a:rPr>
              <a:t>、支援</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 API</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4</a:t>
            </a:r>
            <a:r>
              <a:rPr lang="zh-TW" altLang="en-US" sz="1600" b="0" i="0" dirty="0">
                <a:solidFill>
                  <a:srgbClr val="292929"/>
                </a:solidFill>
                <a:effectLst/>
                <a:latin typeface="微軟正黑體" panose="020B0604030504040204" pitchFamily="34" charset="-120"/>
                <a:ea typeface="微軟正黑體" panose="020B0604030504040204" pitchFamily="34" charset="-120"/>
              </a:rPr>
              <a:t>、攔截請求與回應</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5</a:t>
            </a:r>
            <a:r>
              <a:rPr lang="zh-TW" altLang="en-US" sz="1600" b="0" i="0" dirty="0">
                <a:solidFill>
                  <a:srgbClr val="292929"/>
                </a:solidFill>
                <a:effectLst/>
                <a:latin typeface="微軟正黑體" panose="020B0604030504040204" pitchFamily="34" charset="-120"/>
                <a:ea typeface="微軟正黑體" panose="020B0604030504040204" pitchFamily="34" charset="-120"/>
              </a:rPr>
              <a:t>、轉換請求與回應的數據</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6</a:t>
            </a:r>
            <a:r>
              <a:rPr lang="zh-TW" altLang="en-US" sz="1600" b="0" i="0" dirty="0">
                <a:solidFill>
                  <a:srgbClr val="292929"/>
                </a:solidFill>
                <a:effectLst/>
                <a:latin typeface="微軟正黑體" panose="020B0604030504040204" pitchFamily="34" charset="-120"/>
                <a:ea typeface="微軟正黑體" panose="020B0604030504040204" pitchFamily="34" charset="-120"/>
              </a:rPr>
              <a:t>、取消請求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7</a:t>
            </a:r>
            <a:r>
              <a:rPr lang="zh-TW" altLang="en-US" sz="1600" b="0" i="0" dirty="0">
                <a:solidFill>
                  <a:srgbClr val="292929"/>
                </a:solidFill>
                <a:effectLst/>
                <a:latin typeface="微軟正黑體" panose="020B0604030504040204" pitchFamily="34" charset="-120"/>
                <a:ea typeface="微軟正黑體" panose="020B0604030504040204" pitchFamily="34" charset="-120"/>
              </a:rPr>
              <a:t>、自動轉換</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Json</a:t>
            </a:r>
            <a:r>
              <a:rPr lang="zh-TW" altLang="en-US" sz="1600" b="0" i="0" dirty="0">
                <a:solidFill>
                  <a:srgbClr val="292929"/>
                </a:solidFill>
                <a:effectLst/>
                <a:latin typeface="微軟正黑體" panose="020B0604030504040204" pitchFamily="34" charset="-120"/>
                <a:ea typeface="微軟正黑體" panose="020B0604030504040204" pitchFamily="34" charset="-120"/>
              </a:rPr>
              <a:t>格式</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8</a:t>
            </a:r>
            <a:r>
              <a:rPr lang="zh-TW" altLang="en-US" sz="1600" b="0" i="0" dirty="0">
                <a:solidFill>
                  <a:srgbClr val="292929"/>
                </a:solidFill>
                <a:effectLst/>
                <a:latin typeface="微軟正黑體" panose="020B0604030504040204" pitchFamily="34" charset="-120"/>
                <a:ea typeface="微軟正黑體" panose="020B0604030504040204" pitchFamily="34" charset="-120"/>
              </a:rPr>
              <a:t>、保護安全機制以預防客戶端受</a:t>
            </a:r>
            <a:r>
              <a:rPr lang="en-US" altLang="zh-TW" sz="1600" b="0" i="0" dirty="0">
                <a:solidFill>
                  <a:srgbClr val="292929"/>
                </a:solidFill>
                <a:effectLst/>
                <a:latin typeface="微軟正黑體" panose="020B0604030504040204" pitchFamily="34" charset="-120"/>
                <a:ea typeface="微軟正黑體" panose="020B0604030504040204" pitchFamily="34" charset="-120"/>
              </a:rPr>
              <a:t>XSRF</a:t>
            </a:r>
            <a:r>
              <a:rPr lang="zh-TW" altLang="en-US" sz="1600" b="0" i="0" dirty="0">
                <a:solidFill>
                  <a:srgbClr val="292929"/>
                </a:solidFill>
                <a:effectLst/>
                <a:latin typeface="微軟正黑體" panose="020B0604030504040204" pitchFamily="34" charset="-120"/>
                <a:ea typeface="微軟正黑體" panose="020B0604030504040204" pitchFamily="34" charset="-120"/>
              </a:rPr>
              <a:t>攻擊</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endParaRPr lang="en-US" altLang="zh-TW" sz="1600" dirty="0">
              <a:solidFill>
                <a:srgbClr val="292929"/>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的安裝</a:t>
            </a:r>
            <a:r>
              <a:rPr lang="en-US" altLang="zh-TW" sz="1600" dirty="0">
                <a:solidFill>
                  <a:srgbClr val="292929"/>
                </a:solidFill>
                <a:latin typeface="微軟正黑體" panose="020B0604030504040204" pitchFamily="34" charset="-120"/>
                <a:ea typeface="微軟正黑體" panose="020B0604030504040204" pitchFamily="34" charset="-120"/>
              </a:rPr>
              <a:t>:</a:t>
            </a:r>
          </a:p>
          <a:p>
            <a:pPr algn="l"/>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npm</a:t>
            </a:r>
            <a:r>
              <a:rPr lang="en-US" altLang="zh-TW" sz="1600" b="0" i="0" dirty="0">
                <a:solidFill>
                  <a:srgbClr val="292929"/>
                </a:solidFill>
                <a:effectLst/>
                <a:latin typeface="微軟正黑體" panose="020B0604030504040204" pitchFamily="34" charset="-120"/>
                <a:ea typeface="微軟正黑體" panose="020B0604030504040204" pitchFamily="34" charset="-120"/>
              </a:rPr>
              <a:t> install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r>
              <a:rPr lang="en-US" altLang="zh-TW" sz="1600" b="0" i="0" dirty="0">
                <a:solidFill>
                  <a:srgbClr val="292929"/>
                </a:solidFill>
                <a:effectLst/>
                <a:latin typeface="微軟正黑體" panose="020B0604030504040204" pitchFamily="34" charset="-120"/>
                <a:ea typeface="微軟正黑體" panose="020B0604030504040204" pitchFamily="34" charset="-120"/>
              </a:rPr>
              <a:t> 2</a:t>
            </a:r>
            <a:r>
              <a:rPr lang="zh-TW" altLang="en-US" sz="1600" b="0" i="0" dirty="0">
                <a:solidFill>
                  <a:srgbClr val="292929"/>
                </a:solidFill>
                <a:effectLst/>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在專案中匯入</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套件</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  </a:t>
            </a:r>
            <a:r>
              <a:rPr lang="en-US" altLang="zh-TW" sz="1600" dirty="0">
                <a:solidFill>
                  <a:srgbClr val="292929"/>
                </a:solidFill>
                <a:latin typeface="微軟正黑體" panose="020B0604030504040204" pitchFamily="34" charset="-120"/>
                <a:ea typeface="微軟正黑體" panose="020B0604030504040204" pitchFamily="34" charset="-120"/>
              </a:rPr>
              <a:t>import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 from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a:t>
            </a:r>
            <a:endParaRPr lang="zh-TW" altLang="en-US" sz="1600" dirty="0">
              <a:solidFill>
                <a:srgbClr val="292929"/>
              </a:solidFill>
              <a:latin typeface="微軟正黑體" panose="020B0604030504040204" pitchFamily="34" charset="-120"/>
              <a:ea typeface="微軟正黑體" panose="020B0604030504040204" pitchFamily="34" charset="-120"/>
            </a:endParaRPr>
          </a:p>
          <a:p>
            <a:pPr algn="l"/>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GET</a:t>
            </a:r>
            <a:r>
              <a:rPr lang="zh-TW" altLang="en-US" sz="1600" dirty="0">
                <a:solidFill>
                  <a:srgbClr val="292929"/>
                </a:solidFill>
                <a:latin typeface="微軟正黑體" panose="020B0604030504040204" pitchFamily="34" charset="-120"/>
                <a:ea typeface="微軟正黑體" panose="020B0604030504040204" pitchFamily="34" charset="-120"/>
              </a:rPr>
              <a:t>取得資料</a:t>
            </a:r>
            <a:r>
              <a:rPr lang="en-US" altLang="zh-TW" sz="1600" dirty="0">
                <a:solidFill>
                  <a:srgbClr val="292929"/>
                </a:solidFill>
                <a:latin typeface="微軟正黑體" panose="020B0604030504040204" pitchFamily="34" charset="-120"/>
                <a:ea typeface="微軟正黑體" panose="020B0604030504040204" pitchFamily="34" charset="-120"/>
              </a:rPr>
              <a:t>:  </a:t>
            </a:r>
            <a:r>
              <a:rPr lang="zh-TW" altLang="en-US" sz="1600" dirty="0">
                <a:solidFill>
                  <a:srgbClr val="292929"/>
                </a:solidFill>
                <a:latin typeface="微軟正黑體" panose="020B0604030504040204" pitchFamily="34" charset="-120"/>
                <a:ea typeface="微軟正黑體" panose="020B0604030504040204" pitchFamily="34" charset="-120"/>
              </a:rPr>
              <a:t>變數 </a:t>
            </a:r>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資料來源網址</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POST</a:t>
            </a:r>
            <a:r>
              <a:rPr lang="zh-TW" altLang="en-US" sz="1600" dirty="0">
                <a:solidFill>
                  <a:srgbClr val="292929"/>
                </a:solidFill>
                <a:latin typeface="微軟正黑體" panose="020B0604030504040204" pitchFamily="34" charset="-120"/>
                <a:ea typeface="微軟正黑體" panose="020B0604030504040204" pitchFamily="34" charset="-120"/>
              </a:rPr>
              <a:t>傳送資料</a:t>
            </a:r>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axios.post</a:t>
            </a:r>
            <a:r>
              <a:rPr lang="en-US" altLang="zh-TW" sz="1600" b="0" i="0" dirty="0">
                <a:solidFill>
                  <a:srgbClr val="292929"/>
                </a:solidFill>
                <a:effectLst/>
                <a:latin typeface="微軟正黑體" panose="020B0604030504040204" pitchFamily="34" charset="-120"/>
                <a:ea typeface="微軟正黑體" panose="020B0604030504040204" pitchFamily="34" charset="-120"/>
              </a:rPr>
              <a:t>('/user',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firstName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'Fred’,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lastName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'Flintstone’</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a:t>
            </a:r>
            <a:endParaRPr lang="zh-TW" altLang="en-US" sz="1600" b="1" i="0" dirty="0">
              <a:solidFill>
                <a:srgbClr val="292929"/>
              </a:solidFill>
              <a:effectLst/>
              <a:latin typeface="微軟正黑體" panose="020B0604030504040204" pitchFamily="34" charset="-120"/>
              <a:ea typeface="微軟正黑體" panose="020B0604030504040204" pitchFamily="34" charset="-120"/>
            </a:endParaRPr>
          </a:p>
          <a:p>
            <a:endParaRPr lang="zh-TW" altLang="en-US" b="1" i="0" dirty="0">
              <a:solidFill>
                <a:srgbClr val="292929"/>
              </a:solidFill>
              <a:effectLst/>
              <a:latin typeface="sohne"/>
            </a:endParaRPr>
          </a:p>
          <a:p>
            <a:pPr algn="l"/>
            <a:endParaRPr lang="zh-TW" altLang="en-US" b="0" i="0" dirty="0">
              <a:solidFill>
                <a:srgbClr val="292929"/>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619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C3AE908-A4CD-7518-36A1-639DA387E392}"/>
              </a:ext>
            </a:extLst>
          </p:cNvPr>
          <p:cNvSpPr txBox="1"/>
          <p:nvPr/>
        </p:nvSpPr>
        <p:spPr>
          <a:xfrm>
            <a:off x="479130" y="980728"/>
            <a:ext cx="8341341" cy="3046988"/>
          </a:xfrm>
          <a:prstGeom prst="rect">
            <a:avLst/>
          </a:prstGeom>
          <a:noFill/>
        </p:spPr>
        <p:txBody>
          <a:bodyPr wrap="square">
            <a:spAutoFit/>
          </a:bodyPr>
          <a:lstStyle/>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取資料的時間點</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zh-TW" altLang="en-US" sz="1600" dirty="0">
                <a:solidFill>
                  <a:srgbClr val="292929"/>
                </a:solidFill>
                <a:latin typeface="微軟正黑體" panose="020B0604030504040204" pitchFamily="34" charset="-120"/>
                <a:ea typeface="微軟正黑體" panose="020B0604030504040204" pitchFamily="34" charset="-120"/>
              </a:rPr>
              <a:t>理想上</a:t>
            </a:r>
            <a:r>
              <a:rPr lang="zh-TW" altLang="en-US" sz="1600" dirty="0">
                <a:solidFill>
                  <a:srgbClr val="292929"/>
                </a:solidFill>
                <a:latin typeface="PMingLiU" panose="02020500000000000000" pitchFamily="18" charset="-120"/>
                <a:ea typeface="PMingLiU" panose="02020500000000000000" pitchFamily="18" charset="-120"/>
              </a:rPr>
              <a:t>，</a:t>
            </a:r>
            <a:r>
              <a:rPr lang="zh-TW" altLang="en-US" sz="1600" dirty="0">
                <a:solidFill>
                  <a:srgbClr val="292929"/>
                </a:solidFill>
                <a:latin typeface="微軟正黑體" panose="020B0604030504040204" pitchFamily="34" charset="-120"/>
                <a:ea typeface="微軟正黑體" panose="020B0604030504040204" pitchFamily="34" charset="-120"/>
              </a:rPr>
              <a:t>網頁</a:t>
            </a:r>
            <a:r>
              <a:rPr lang="en-US" altLang="zh-TW" sz="1600" dirty="0">
                <a:solidFill>
                  <a:srgbClr val="292929"/>
                </a:solidFill>
                <a:latin typeface="微軟正黑體" panose="020B0604030504040204" pitchFamily="34" charset="-120"/>
                <a:ea typeface="微軟正黑體" panose="020B0604030504040204" pitchFamily="34" charset="-120"/>
              </a:rPr>
              <a:t>DOM</a:t>
            </a:r>
            <a:r>
              <a:rPr lang="zh-TW" altLang="en-US" sz="1600" dirty="0">
                <a:solidFill>
                  <a:srgbClr val="292929"/>
                </a:solidFill>
                <a:latin typeface="微軟正黑體" panose="020B0604030504040204" pitchFamily="34" charset="-120"/>
                <a:ea typeface="微軟正黑體" panose="020B0604030504040204" pitchFamily="34" charset="-120"/>
              </a:rPr>
              <a:t>元素都已經在本地端電腦上渲染完成後，再進行下載的程序。因此，可以利用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生命週期的</a:t>
            </a:r>
            <a:r>
              <a:rPr lang="en-US" altLang="zh-TW" sz="1600" dirty="0" err="1">
                <a:solidFill>
                  <a:srgbClr val="292929"/>
                </a:solidFill>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hook</a:t>
            </a:r>
            <a:r>
              <a:rPr lang="zh-TW" altLang="en-US" sz="1600" dirty="0">
                <a:solidFill>
                  <a:srgbClr val="292929"/>
                </a:solidFill>
                <a:latin typeface="微軟正黑體" panose="020B0604030504040204" pitchFamily="34" charset="-120"/>
                <a:ea typeface="微軟正黑體" panose="020B0604030504040204" pitchFamily="34" charset="-120"/>
              </a:rPr>
              <a:t>，讓取得資料的程序在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掛載完成之後才開始進行。</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en-US" altLang="zh-TW" sz="1600" dirty="0">
                <a:solidFill>
                  <a:srgbClr val="292929"/>
                </a:solidFill>
                <a:highlight>
                  <a:srgbClr val="FFFF00"/>
                </a:highlight>
                <a:latin typeface="微軟正黑體" panose="020B0604030504040204" pitchFamily="34" charset="-120"/>
                <a:ea typeface="微軟正黑體" panose="020B0604030504040204" pitchFamily="34" charset="-120"/>
              </a:rPr>
              <a:t> </a:t>
            </a:r>
            <a:r>
              <a:rPr lang="en-US" altLang="zh-TW" sz="1600" dirty="0" err="1">
                <a:solidFill>
                  <a:srgbClr val="FF0000"/>
                </a:solidFill>
                <a:highlight>
                  <a:srgbClr val="FFFF00"/>
                </a:highlight>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=&gt; {</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.then((res) =&gt; {</a:t>
            </a:r>
          </a:p>
          <a:p>
            <a:r>
              <a:rPr lang="en-US" altLang="zh-TW" sz="1600" dirty="0">
                <a:solidFill>
                  <a:srgbClr val="292929"/>
                </a:solidFill>
                <a:latin typeface="微軟正黑體" panose="020B0604030504040204" pitchFamily="34" charset="-120"/>
                <a:ea typeface="微軟正黑體" panose="020B0604030504040204" pitchFamily="34" charset="-120"/>
              </a:rPr>
              <a:t>                console.log(</a:t>
            </a:r>
            <a:r>
              <a:rPr lang="en-US" altLang="zh-TW" sz="1600" dirty="0" err="1">
                <a:solidFill>
                  <a:srgbClr val="292929"/>
                </a:solidFill>
                <a:latin typeface="微軟正黑體" panose="020B0604030504040204" pitchFamily="34" charset="-120"/>
                <a:ea typeface="微軟正黑體" panose="020B0604030504040204" pitchFamily="34" charset="-120"/>
              </a:rPr>
              <a:t>res.data</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dirty="0">
                <a:solidFill>
                  <a:srgbClr val="292929"/>
                </a:solidFill>
                <a:latin typeface="微軟正黑體" panose="020B0604030504040204" pitchFamily="34" charset="-120"/>
                <a:ea typeface="微軟正黑體" panose="020B0604030504040204" pitchFamily="34" charset="-120"/>
              </a:rPr>
              <a:t>          });</a:t>
            </a:r>
            <a:endParaRPr lang="zh-TW" altLang="en-US" sz="1600" dirty="0">
              <a:solidFill>
                <a:srgbClr val="29292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13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6" name="Picture 2">
            <a:extLst>
              <a:ext uri="{FF2B5EF4-FFF2-40B4-BE49-F238E27FC236}">
                <a16:creationId xmlns:a16="http://schemas.microsoft.com/office/drawing/2014/main" id="{3835CC5F-9158-8BAA-FDB0-A8534AE1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39" y="908720"/>
            <a:ext cx="80010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588D6CD-AE60-91A7-5ED5-1ACA64083A1C}"/>
              </a:ext>
            </a:extLst>
          </p:cNvPr>
          <p:cNvSpPr txBox="1"/>
          <p:nvPr/>
        </p:nvSpPr>
        <p:spPr>
          <a:xfrm>
            <a:off x="652339" y="2051556"/>
            <a:ext cx="4619624" cy="646331"/>
          </a:xfrm>
          <a:prstGeom prst="rect">
            <a:avLst/>
          </a:prstGeom>
          <a:noFill/>
        </p:spPr>
        <p:txBody>
          <a:bodyPr wrap="square">
            <a:spAutoFit/>
          </a:bodyPr>
          <a:lstStyle/>
          <a:p>
            <a:r>
              <a:rPr lang="en-US" altLang="zh-TW" b="0" i="0" dirty="0">
                <a:solidFill>
                  <a:srgbClr val="292929"/>
                </a:solidFill>
                <a:effectLst/>
                <a:latin typeface="charter"/>
              </a:rPr>
              <a:t>Step 1:</a:t>
            </a:r>
            <a:r>
              <a:rPr lang="zh-TW" altLang="en-US" b="0" i="0" dirty="0">
                <a:solidFill>
                  <a:srgbClr val="292929"/>
                </a:solidFill>
                <a:effectLst/>
                <a:latin typeface="charter"/>
              </a:rPr>
              <a:t>安裝</a:t>
            </a:r>
            <a:r>
              <a:rPr lang="en-US" altLang="zh-TW" b="0" i="0" dirty="0" err="1">
                <a:solidFill>
                  <a:srgbClr val="292929"/>
                </a:solidFill>
                <a:effectLst/>
                <a:latin typeface="charter"/>
              </a:rPr>
              <a:t>virtualenv</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a:solidFill>
                  <a:srgbClr val="292929"/>
                </a:solidFill>
                <a:effectLst/>
                <a:latin typeface="charter"/>
              </a:rPr>
              <a:t>pip3 install </a:t>
            </a:r>
            <a:r>
              <a:rPr lang="en-US" altLang="zh-TW" b="0" i="0" dirty="0" err="1">
                <a:solidFill>
                  <a:srgbClr val="292929"/>
                </a:solidFill>
                <a:effectLst/>
                <a:latin typeface="charter"/>
              </a:rPr>
              <a:t>virtualenv</a:t>
            </a:r>
            <a:endParaRPr lang="zh-TW" altLang="en-US" dirty="0"/>
          </a:p>
        </p:txBody>
      </p:sp>
      <p:sp>
        <p:nvSpPr>
          <p:cNvPr id="6" name="文字方塊 5">
            <a:extLst>
              <a:ext uri="{FF2B5EF4-FFF2-40B4-BE49-F238E27FC236}">
                <a16:creationId xmlns:a16="http://schemas.microsoft.com/office/drawing/2014/main" id="{F92C0134-1463-A825-C966-CE4329D986A6}"/>
              </a:ext>
            </a:extLst>
          </p:cNvPr>
          <p:cNvSpPr txBox="1"/>
          <p:nvPr/>
        </p:nvSpPr>
        <p:spPr>
          <a:xfrm>
            <a:off x="652339" y="3247257"/>
            <a:ext cx="4619624" cy="646331"/>
          </a:xfrm>
          <a:prstGeom prst="rect">
            <a:avLst/>
          </a:prstGeom>
          <a:noFill/>
        </p:spPr>
        <p:txBody>
          <a:bodyPr wrap="square">
            <a:spAutoFit/>
          </a:bodyPr>
          <a:lstStyle/>
          <a:p>
            <a:r>
              <a:rPr lang="en-US" altLang="zh-TW" b="0" i="0" dirty="0">
                <a:solidFill>
                  <a:srgbClr val="292929"/>
                </a:solidFill>
                <a:effectLst/>
                <a:latin typeface="charter"/>
              </a:rPr>
              <a:t>Step 2:</a:t>
            </a:r>
            <a:r>
              <a:rPr lang="zh-TW" altLang="en-US" b="0" i="0" dirty="0">
                <a:solidFill>
                  <a:srgbClr val="292929"/>
                </a:solidFill>
                <a:effectLst/>
                <a:latin typeface="charter"/>
              </a:rPr>
              <a:t>建立虛擬環境</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err="1">
                <a:solidFill>
                  <a:srgbClr val="292929"/>
                </a:solidFill>
                <a:effectLst/>
                <a:latin typeface="charter"/>
              </a:rPr>
              <a:t>virtualenv</a:t>
            </a:r>
            <a:r>
              <a:rPr lang="en-US" altLang="zh-TW" b="0" i="0" dirty="0">
                <a:solidFill>
                  <a:srgbClr val="292929"/>
                </a:solidFill>
                <a:effectLst/>
                <a:latin typeface="charter"/>
              </a:rPr>
              <a:t> env01</a:t>
            </a:r>
            <a:endParaRPr lang="zh-TW" altLang="en-US" dirty="0"/>
          </a:p>
        </p:txBody>
      </p:sp>
      <p:sp>
        <p:nvSpPr>
          <p:cNvPr id="8" name="文字方塊 7">
            <a:extLst>
              <a:ext uri="{FF2B5EF4-FFF2-40B4-BE49-F238E27FC236}">
                <a16:creationId xmlns:a16="http://schemas.microsoft.com/office/drawing/2014/main" id="{F63385DA-A6CB-744B-9D80-732B40992FD2}"/>
              </a:ext>
            </a:extLst>
          </p:cNvPr>
          <p:cNvSpPr txBox="1"/>
          <p:nvPr/>
        </p:nvSpPr>
        <p:spPr>
          <a:xfrm>
            <a:off x="652338" y="4350624"/>
            <a:ext cx="6799981" cy="646331"/>
          </a:xfrm>
          <a:prstGeom prst="rect">
            <a:avLst/>
          </a:prstGeom>
          <a:noFill/>
        </p:spPr>
        <p:txBody>
          <a:bodyPr wrap="square">
            <a:spAutoFit/>
          </a:bodyPr>
          <a:lstStyle/>
          <a:p>
            <a:r>
              <a:rPr lang="en-US" altLang="zh-TW" b="0" i="0" dirty="0">
                <a:solidFill>
                  <a:srgbClr val="292929"/>
                </a:solidFill>
                <a:effectLst/>
                <a:latin typeface="charter"/>
              </a:rPr>
              <a:t>Step 3:</a:t>
            </a:r>
            <a:r>
              <a:rPr lang="zh-TW" altLang="en-US" b="0" i="0" dirty="0">
                <a:solidFill>
                  <a:srgbClr val="292929"/>
                </a:solidFill>
                <a:effectLst/>
                <a:latin typeface="charter"/>
              </a:rPr>
              <a:t>虛擬環境中啟動及安裝所需套件</a:t>
            </a:r>
            <a:endParaRPr lang="en-US" altLang="zh-TW" b="0" i="0" dirty="0">
              <a:solidFill>
                <a:srgbClr val="292929"/>
              </a:solidFill>
              <a:effectLst/>
              <a:latin typeface="charter"/>
            </a:endParaRPr>
          </a:p>
          <a:p>
            <a:pPr algn="l"/>
            <a:r>
              <a:rPr lang="zh-TW" altLang="en-US" b="0" i="0" dirty="0">
                <a:solidFill>
                  <a:srgbClr val="292929"/>
                </a:solidFill>
                <a:effectLst/>
                <a:latin typeface="charter"/>
              </a:rPr>
              <a:t>進入</a:t>
            </a:r>
            <a:r>
              <a:rPr lang="en-US" altLang="zh-TW" b="0" i="0" dirty="0">
                <a:solidFill>
                  <a:srgbClr val="292929"/>
                </a:solidFill>
                <a:effectLst/>
                <a:latin typeface="charter"/>
              </a:rPr>
              <a:t>Scripts</a:t>
            </a:r>
            <a:r>
              <a:rPr lang="zh-TW" altLang="en-US" b="0" i="0" dirty="0">
                <a:solidFill>
                  <a:srgbClr val="292929"/>
                </a:solidFill>
                <a:effectLst/>
                <a:latin typeface="charter"/>
              </a:rPr>
              <a:t>目錄</a:t>
            </a:r>
            <a:r>
              <a:rPr lang="en-US" altLang="zh-TW" b="0" i="0" dirty="0">
                <a:solidFill>
                  <a:srgbClr val="292929"/>
                </a:solidFill>
                <a:effectLst/>
                <a:latin typeface="charter"/>
              </a:rPr>
              <a:t>(</a:t>
            </a:r>
            <a:r>
              <a:rPr lang="zh-TW" altLang="en-US" b="0" i="0" dirty="0">
                <a:solidFill>
                  <a:srgbClr val="292929"/>
                </a:solidFill>
                <a:effectLst/>
                <a:latin typeface="charter"/>
              </a:rPr>
              <a:t>在</a:t>
            </a:r>
            <a:r>
              <a:rPr lang="en-US" altLang="zh-TW" b="0" i="0" dirty="0">
                <a:solidFill>
                  <a:srgbClr val="292929"/>
                </a:solidFill>
                <a:effectLst/>
                <a:latin typeface="charter"/>
              </a:rPr>
              <a:t>env</a:t>
            </a:r>
            <a:r>
              <a:rPr lang="zh-TW" altLang="en-US" b="0" i="0" dirty="0">
                <a:solidFill>
                  <a:srgbClr val="292929"/>
                </a:solidFill>
                <a:effectLst/>
                <a:latin typeface="charter"/>
              </a:rPr>
              <a:t>中</a:t>
            </a:r>
            <a:r>
              <a:rPr lang="en-US" altLang="zh-TW" b="0" i="0" dirty="0">
                <a:solidFill>
                  <a:srgbClr val="292929"/>
                </a:solidFill>
                <a:effectLst/>
                <a:latin typeface="charter"/>
              </a:rPr>
              <a:t>)</a:t>
            </a:r>
            <a:r>
              <a:rPr lang="zh-TW" altLang="en-US" b="0" i="0" dirty="0">
                <a:solidFill>
                  <a:srgbClr val="292929"/>
                </a:solidFill>
                <a:effectLst/>
                <a:latin typeface="charter"/>
              </a:rPr>
              <a:t>，接著輸入</a:t>
            </a:r>
            <a:r>
              <a:rPr lang="en-US" altLang="zh-TW" b="0" i="0" dirty="0">
                <a:solidFill>
                  <a:srgbClr val="292929"/>
                </a:solidFill>
                <a:effectLst/>
                <a:latin typeface="charter"/>
              </a:rPr>
              <a:t>activate</a:t>
            </a:r>
            <a:r>
              <a:rPr lang="zh-TW" altLang="en-US" dirty="0"/>
              <a:t>指令</a:t>
            </a:r>
          </a:p>
        </p:txBody>
      </p:sp>
      <p:sp>
        <p:nvSpPr>
          <p:cNvPr id="10" name="文字方塊 9">
            <a:extLst>
              <a:ext uri="{FF2B5EF4-FFF2-40B4-BE49-F238E27FC236}">
                <a16:creationId xmlns:a16="http://schemas.microsoft.com/office/drawing/2014/main" id="{D9525430-3274-00ED-FC4D-4005C7A091E5}"/>
              </a:ext>
            </a:extLst>
          </p:cNvPr>
          <p:cNvSpPr txBox="1"/>
          <p:nvPr/>
        </p:nvSpPr>
        <p:spPr>
          <a:xfrm>
            <a:off x="681682" y="5361659"/>
            <a:ext cx="4619624" cy="646331"/>
          </a:xfrm>
          <a:prstGeom prst="rect">
            <a:avLst/>
          </a:prstGeom>
          <a:noFill/>
        </p:spPr>
        <p:txBody>
          <a:bodyPr wrap="square">
            <a:spAutoFit/>
          </a:bodyPr>
          <a:lstStyle/>
          <a:p>
            <a:r>
              <a:rPr lang="en-US" altLang="zh-TW" b="0" i="0" dirty="0">
                <a:solidFill>
                  <a:srgbClr val="292929"/>
                </a:solidFill>
                <a:effectLst/>
                <a:latin typeface="charter"/>
              </a:rPr>
              <a:t>Step 4:</a:t>
            </a:r>
            <a:r>
              <a:rPr lang="zh-TW" altLang="en-US" b="0" i="0" dirty="0">
                <a:solidFill>
                  <a:srgbClr val="292929"/>
                </a:solidFill>
                <a:effectLst/>
                <a:latin typeface="charter"/>
              </a:rPr>
              <a:t>離開虛擬環境</a:t>
            </a:r>
            <a:endParaRPr lang="en-US" altLang="zh-TW" b="0" i="0" dirty="0">
              <a:solidFill>
                <a:srgbClr val="292929"/>
              </a:solidFill>
              <a:effectLst/>
              <a:latin typeface="charter"/>
            </a:endParaRPr>
          </a:p>
          <a:p>
            <a:r>
              <a:rPr lang="zh-TW" altLang="en-US" b="0" i="0" dirty="0">
                <a:solidFill>
                  <a:srgbClr val="292929"/>
                </a:solidFill>
                <a:effectLst/>
                <a:latin typeface="charter"/>
              </a:rPr>
              <a:t> 輸入</a:t>
            </a:r>
            <a:r>
              <a:rPr lang="en-US" altLang="zh-TW" b="0" i="0" dirty="0">
                <a:solidFill>
                  <a:srgbClr val="292929"/>
                </a:solidFill>
                <a:effectLst/>
                <a:latin typeface="charter"/>
              </a:rPr>
              <a:t>deactivate</a:t>
            </a:r>
            <a:r>
              <a:rPr lang="zh-TW" altLang="en-US" b="0" i="0" dirty="0">
                <a:solidFill>
                  <a:srgbClr val="292929"/>
                </a:solidFill>
                <a:effectLst/>
                <a:latin typeface="charter"/>
              </a:rPr>
              <a:t>就可以離開目前虛擬環境</a:t>
            </a:r>
            <a:endParaRPr lang="zh-TW" altLang="en-US" dirty="0"/>
          </a:p>
        </p:txBody>
      </p:sp>
    </p:spTree>
    <p:extLst>
      <p:ext uri="{BB962C8B-B14F-4D97-AF65-F5344CB8AC3E}">
        <p14:creationId xmlns:p14="http://schemas.microsoft.com/office/powerpoint/2010/main" val="165407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D085494-ECD6-3FA7-BC84-CB43FAC62B72}"/>
              </a:ext>
            </a:extLst>
          </p:cNvPr>
          <p:cNvSpPr txBox="1"/>
          <p:nvPr/>
        </p:nvSpPr>
        <p:spPr>
          <a:xfrm>
            <a:off x="0" y="1052736"/>
            <a:ext cx="9144000" cy="4708981"/>
          </a:xfrm>
          <a:prstGeom prst="rect">
            <a:avLst/>
          </a:prstGeom>
          <a:noFill/>
        </p:spPr>
        <p:txBody>
          <a:bodyPr wrap="square">
            <a:spAutoFit/>
          </a:bodyPr>
          <a:lstStyle/>
          <a:p>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服務閘道器介面（</a:t>
            </a:r>
            <a:r>
              <a:rPr lang="en-US" altLang="zh-TW" sz="2000" b="1" dirty="0">
                <a:latin typeface="Microsoft JhengHei Light" panose="020B0304030504040204" pitchFamily="34" charset="-120"/>
                <a:ea typeface="Microsoft JhengHei Light" panose="020B0304030504040204" pitchFamily="34" charset="-120"/>
              </a:rPr>
              <a:t>Web Server Gateway Interface</a:t>
            </a:r>
            <a:r>
              <a:rPr lang="zh-TW" altLang="en-US" sz="2000" b="1" dirty="0">
                <a:latin typeface="Microsoft JhengHei Light" panose="020B0304030504040204" pitchFamily="34" charset="-120"/>
                <a:ea typeface="Microsoft JhengHei Light" panose="020B0304030504040204" pitchFamily="34" charset="-120"/>
              </a:rPr>
              <a:t>，簡稱“</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）是一種在</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 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應用程式或框架之間的標準介面。</a:t>
            </a:r>
            <a:endParaRPr lang="en-US" altLang="zh-TW"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通過標準化</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 或框架之間的行為和通訊，</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使得編寫可移植的的</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程式碼變為可能，使其能夠部署在任何符合</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的</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伺服器上。獨立</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伺服器相比傳統</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伺服器，使用更少的資源，並提供最高的效能。</a:t>
            </a:r>
          </a:p>
          <a:p>
            <a:endParaRPr lang="zh-TW" altLang="en-US" sz="2000" b="1" dirty="0">
              <a:latin typeface="Microsoft JhengHei Light" panose="020B0304030504040204" pitchFamily="34" charset="-120"/>
              <a:ea typeface="Microsoft JhengHei Light" panose="020B0304030504040204" pitchFamily="34" charset="-120"/>
            </a:endParaRPr>
          </a:p>
          <a:p>
            <a:r>
              <a:rPr lang="en-US" altLang="zh-TW" sz="2000" b="1" dirty="0">
                <a:solidFill>
                  <a:srgbClr val="FF0000"/>
                </a:solidFill>
                <a:latin typeface="Microsoft JhengHei Light" panose="020B0304030504040204" pitchFamily="34" charset="-120"/>
                <a:ea typeface="Microsoft JhengHei Light" panose="020B0304030504040204" pitchFamily="34" charset="-120"/>
              </a:rPr>
              <a:t>Waitress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是一個具備生產級品質並有高效能的純</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編寫獨立的</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WSGI</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伺服器，它只依賴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標準庫，不依賴任何第三方庫</a:t>
            </a:r>
            <a:r>
              <a:rPr lang="zh-TW" altLang="en-US" sz="2000" b="1" dirty="0">
                <a:latin typeface="Microsoft JhengHei Light" panose="020B0304030504040204" pitchFamily="34" charset="-120"/>
                <a:ea typeface="Microsoft JhengHei Light" panose="020B0304030504040204" pitchFamily="34" charset="-120"/>
              </a:rPr>
              <a:t>。同時它</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可以在多平臺下執行，比如</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windows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linux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unix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等，支援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和</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http/1.1</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。最新版本是</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2.0.0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 &gt;=3.6.0</a:t>
            </a:r>
            <a:r>
              <a:rPr lang="zh-TW" altLang="en-US" sz="2000" b="1" dirty="0">
                <a:latin typeface="Microsoft JhengHei Light" panose="020B0304030504040204" pitchFamily="34" charset="-120"/>
                <a:ea typeface="Microsoft JhengHei Light" panose="020B0304030504040204" pitchFamily="34" charset="-120"/>
              </a:rPr>
              <a:t>，官網文件地址：</a:t>
            </a:r>
            <a:r>
              <a:rPr lang="en-US" altLang="zh-TW" sz="2000" b="1" dirty="0">
                <a:latin typeface="Microsoft JhengHei Light" panose="020B0304030504040204" pitchFamily="34" charset="-120"/>
                <a:ea typeface="Microsoft JhengHei Light" panose="020B0304030504040204" pitchFamily="34" charset="-120"/>
              </a:rPr>
              <a:t>https://docs.pylonsproject.org/projects/waitress/en/latest/</a:t>
            </a:r>
            <a:r>
              <a:rPr lang="zh-TW" altLang="en-US" sz="2000" b="1" dirty="0">
                <a:latin typeface="Microsoft JhengHei Light" panose="020B0304030504040204" pitchFamily="34" charset="-120"/>
                <a:ea typeface="Microsoft JhengHei Light" panose="020B0304030504040204" pitchFamily="34" charset="-120"/>
              </a:rPr>
              <a:t>，原始碼託管網址：</a:t>
            </a:r>
            <a:r>
              <a:rPr lang="en-US" altLang="zh-TW" sz="2000" b="1" dirty="0">
                <a:latin typeface="Microsoft JhengHei Light" panose="020B0304030504040204" pitchFamily="34" charset="-120"/>
                <a:ea typeface="Microsoft JhengHei Light" panose="020B0304030504040204" pitchFamily="34" charset="-120"/>
              </a:rPr>
              <a:t>https://github.com/Pylons/waitress</a:t>
            </a:r>
            <a:r>
              <a:rPr lang="zh-TW" altLang="en-US"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安裝</a:t>
            </a:r>
            <a:r>
              <a:rPr lang="en-US" altLang="zh-TW" sz="2000" b="1" dirty="0">
                <a:latin typeface="Microsoft JhengHei Light" panose="020B0304030504040204" pitchFamily="34" charset="-120"/>
                <a:ea typeface="Microsoft JhengHei Light" panose="020B0304030504040204" pitchFamily="34" charset="-120"/>
              </a:rPr>
              <a:t>Waitress</a:t>
            </a:r>
            <a:r>
              <a:rPr lang="zh-TW" altLang="en-US" sz="2000" b="1" dirty="0">
                <a:latin typeface="Microsoft JhengHei Light" panose="020B0304030504040204" pitchFamily="34" charset="-120"/>
                <a:ea typeface="Microsoft JhengHei Light" panose="020B0304030504040204" pitchFamily="34" charset="-120"/>
              </a:rPr>
              <a:t>只需一個命令列：</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pip install waitress</a:t>
            </a:r>
            <a:endParaRPr lang="zh-TW" altLang="en-US" sz="2000"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6" name="文字方塊 5">
            <a:extLst>
              <a:ext uri="{FF2B5EF4-FFF2-40B4-BE49-F238E27FC236}">
                <a16:creationId xmlns:a16="http://schemas.microsoft.com/office/drawing/2014/main" id="{52A29916-473B-CCA7-A4A9-23758C213F2A}"/>
              </a:ext>
            </a:extLst>
          </p:cNvPr>
          <p:cNvSpPr txBox="1"/>
          <p:nvPr/>
        </p:nvSpPr>
        <p:spPr>
          <a:xfrm>
            <a:off x="3815916" y="-43928"/>
            <a:ext cx="1512168" cy="646331"/>
          </a:xfrm>
          <a:prstGeom prst="rect">
            <a:avLst/>
          </a:prstGeom>
          <a:noFill/>
        </p:spPr>
        <p:txBody>
          <a:bodyPr wrap="square">
            <a:spAutoFit/>
          </a:bodyPr>
          <a:lstStyle/>
          <a:p>
            <a:r>
              <a:rPr lang="en-US" altLang="zh-TW" sz="3600" dirty="0"/>
              <a:t>WSGI</a:t>
            </a:r>
            <a:endParaRPr lang="zh-TW" altLang="en-US" sz="3600" dirty="0"/>
          </a:p>
        </p:txBody>
      </p:sp>
    </p:spTree>
    <p:extLst>
      <p:ext uri="{BB962C8B-B14F-4D97-AF65-F5344CB8AC3E}">
        <p14:creationId xmlns:p14="http://schemas.microsoft.com/office/powerpoint/2010/main" val="17702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919AD7DF-4330-DC11-9C5F-E94746178F8D}"/>
              </a:ext>
            </a:extLst>
          </p:cNvPr>
          <p:cNvSpPr txBox="1"/>
          <p:nvPr/>
        </p:nvSpPr>
        <p:spPr>
          <a:xfrm>
            <a:off x="683568" y="2060848"/>
            <a:ext cx="7632848" cy="1323439"/>
          </a:xfrm>
          <a:prstGeom prst="rect">
            <a:avLst/>
          </a:prstGeom>
          <a:noFill/>
        </p:spPr>
        <p:txBody>
          <a:bodyPr wrap="square">
            <a:spAutoFit/>
          </a:bodyPr>
          <a:lstStyle/>
          <a:p>
            <a:r>
              <a:rPr lang="en-US" altLang="zh-TW" sz="2000" dirty="0" err="1">
                <a:latin typeface="Microsoft JhengHei Light" panose="020B0304030504040204" pitchFamily="34" charset="-120"/>
                <a:ea typeface="Microsoft JhengHei Light" panose="020B0304030504040204" pitchFamily="34" charset="-120"/>
              </a:rPr>
              <a:t>nssm</a:t>
            </a:r>
            <a:r>
              <a:rPr lang="en-US" altLang="zh-TW" sz="2000" dirty="0">
                <a:latin typeface="Microsoft JhengHei Light" panose="020B0304030504040204" pitchFamily="34" charset="-120"/>
                <a:ea typeface="Microsoft JhengHei Light" panose="020B0304030504040204" pitchFamily="34" charset="-120"/>
              </a:rPr>
              <a:t> </a:t>
            </a:r>
            <a:r>
              <a:rPr lang="zh-TW" altLang="en-US" sz="2000" dirty="0">
                <a:latin typeface="Microsoft JhengHei Light" panose="020B0304030504040204" pitchFamily="34" charset="-120"/>
                <a:ea typeface="Microsoft JhengHei Light" panose="020B0304030504040204" pitchFamily="34" charset="-120"/>
              </a:rPr>
              <a:t>服務管理員</a:t>
            </a:r>
            <a:r>
              <a:rPr lang="en-US" altLang="zh-TW" sz="2000" dirty="0">
                <a:latin typeface="Microsoft JhengHei Light" panose="020B0304030504040204" pitchFamily="34" charset="-120"/>
                <a:ea typeface="Microsoft JhengHei Light" panose="020B0304030504040204" pitchFamily="34" charset="-120"/>
              </a:rPr>
              <a:t>(</a:t>
            </a:r>
            <a:r>
              <a:rPr lang="en-US" altLang="zh-TW" sz="2000" b="1" i="0" dirty="0">
                <a:solidFill>
                  <a:srgbClr val="333333"/>
                </a:solidFill>
                <a:effectLst/>
                <a:latin typeface="Microsoft JhengHei Light" panose="020B0304030504040204" pitchFamily="34" charset="-120"/>
                <a:ea typeface="Microsoft JhengHei Light" panose="020B0304030504040204" pitchFamily="34" charset="-120"/>
              </a:rPr>
              <a:t>Non-Sucking Service Manager</a:t>
            </a:r>
            <a:r>
              <a:rPr lang="en-US" altLang="zh-TW" sz="2000" dirty="0">
                <a:latin typeface="Microsoft JhengHei Light" panose="020B0304030504040204" pitchFamily="34" charset="-120"/>
                <a:ea typeface="Microsoft JhengHei Light" panose="020B0304030504040204" pitchFamily="34" charset="-120"/>
              </a:rPr>
              <a:t>)</a:t>
            </a: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使用 </a:t>
            </a:r>
            <a:r>
              <a:rPr lang="en-US" altLang="zh-TW" sz="2000" b="1" dirty="0" err="1">
                <a:latin typeface="Microsoft JhengHei Light" panose="020B0304030504040204" pitchFamily="34" charset="-120"/>
                <a:ea typeface="Microsoft JhengHei Light" panose="020B0304030504040204" pitchFamily="34" charset="-120"/>
              </a:rPr>
              <a:t>nssm</a:t>
            </a:r>
            <a:r>
              <a:rPr lang="en-US" altLang="zh-TW" sz="2000" b="1" dirty="0">
                <a:latin typeface="Microsoft JhengHei Light" panose="020B0304030504040204" pitchFamily="34" charset="-120"/>
                <a:ea typeface="Microsoft JhengHei Light" panose="020B0304030504040204" pitchFamily="34" charset="-120"/>
              </a:rPr>
              <a:t> </a:t>
            </a:r>
            <a:r>
              <a:rPr lang="zh-TW" altLang="en-US" sz="2000" b="1" dirty="0">
                <a:latin typeface="Microsoft JhengHei Light" panose="020B0304030504040204" pitchFamily="34" charset="-120"/>
                <a:ea typeface="Microsoft JhengHei Light" panose="020B0304030504040204" pitchFamily="34" charset="-120"/>
              </a:rPr>
              <a:t>安裝並啟動 </a:t>
            </a:r>
            <a:r>
              <a:rPr lang="en-US" altLang="zh-TW" sz="2000" b="1" dirty="0">
                <a:latin typeface="Microsoft JhengHei Light" panose="020B0304030504040204" pitchFamily="34" charset="-120"/>
                <a:ea typeface="Microsoft JhengHei Light" panose="020B0304030504040204" pitchFamily="34" charset="-120"/>
              </a:rPr>
              <a:t>Windows </a:t>
            </a:r>
            <a:r>
              <a:rPr lang="zh-TW" altLang="en-US" sz="2000" b="1" dirty="0">
                <a:latin typeface="Microsoft JhengHei Light" panose="020B0304030504040204" pitchFamily="34" charset="-120"/>
                <a:ea typeface="Microsoft JhengHei Light" panose="020B0304030504040204" pitchFamily="34" charset="-120"/>
              </a:rPr>
              <a:t>服務</a:t>
            </a:r>
            <a:r>
              <a:rPr lang="en-US" altLang="zh-TW"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7729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86753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32A8034-6EC7-A1C0-1365-23F97357532B}"/>
              </a:ext>
            </a:extLst>
          </p:cNvPr>
          <p:cNvSpPr txBox="1"/>
          <p:nvPr/>
        </p:nvSpPr>
        <p:spPr>
          <a:xfrm>
            <a:off x="251520" y="861269"/>
            <a:ext cx="8424936" cy="5078313"/>
          </a:xfrm>
          <a:prstGeom prst="rect">
            <a:avLst/>
          </a:prstGeom>
          <a:noFill/>
        </p:spPr>
        <p:txBody>
          <a:bodyPr wrap="square">
            <a:spAutoFit/>
          </a:bodyPr>
          <a:lstStyle/>
          <a:p>
            <a:r>
              <a:rPr lang="en-US" altLang="zh-TW" dirty="0"/>
              <a:t>TCP</a:t>
            </a:r>
            <a:r>
              <a:rPr lang="zh-TW" altLang="en-US" dirty="0"/>
              <a:t>與</a:t>
            </a:r>
            <a:r>
              <a:rPr lang="en-US" altLang="zh-TW" dirty="0"/>
              <a:t>UDP</a:t>
            </a:r>
            <a:r>
              <a:rPr lang="zh-TW" altLang="en-US" dirty="0"/>
              <a:t>這兩個通訊協定。</a:t>
            </a:r>
          </a:p>
          <a:p>
            <a:endParaRPr lang="zh-TW" altLang="en-US" dirty="0"/>
          </a:p>
          <a:p>
            <a:r>
              <a:rPr lang="en-US" altLang="zh-TW" dirty="0"/>
              <a:t>TCP</a:t>
            </a:r>
            <a:r>
              <a:rPr lang="zh-TW" altLang="en-US" dirty="0"/>
              <a:t>：</a:t>
            </a:r>
          </a:p>
          <a:p>
            <a:endParaRPr lang="zh-TW" altLang="en-US" dirty="0"/>
          </a:p>
          <a:p>
            <a:r>
              <a:rPr lang="zh-TW" altLang="en-US" dirty="0"/>
              <a:t>面向連接協議</a:t>
            </a:r>
          </a:p>
          <a:p>
            <a:r>
              <a:rPr lang="zh-TW" altLang="en-US" dirty="0"/>
              <a:t>檢測傳輸是否有誤，是種可靠的傳輸方法</a:t>
            </a:r>
          </a:p>
          <a:p>
            <a:r>
              <a:rPr lang="zh-TW" altLang="en-US" dirty="0"/>
              <a:t>整體設計較複雜，在傳輸上速度較慢</a:t>
            </a:r>
          </a:p>
          <a:p>
            <a:r>
              <a:rPr lang="zh-TW" altLang="en-US" dirty="0">
                <a:highlight>
                  <a:srgbClr val="00FF00"/>
                </a:highlight>
              </a:rPr>
              <a:t>會控制傳輸流量</a:t>
            </a:r>
          </a:p>
          <a:p>
            <a:r>
              <a:rPr lang="zh-TW" altLang="en-US" dirty="0"/>
              <a:t>應用：電子郵件、瀏覽網頁、檔案傳輸</a:t>
            </a:r>
          </a:p>
          <a:p>
            <a:r>
              <a:rPr lang="en-US" altLang="zh-TW" dirty="0"/>
              <a:t>UDP</a:t>
            </a:r>
            <a:r>
              <a:rPr lang="zh-TW" altLang="en-US" dirty="0"/>
              <a:t>：</a:t>
            </a:r>
          </a:p>
          <a:p>
            <a:endParaRPr lang="zh-TW" altLang="en-US" dirty="0"/>
          </a:p>
          <a:p>
            <a:r>
              <a:rPr lang="zh-TW" altLang="en-US" dirty="0"/>
              <a:t>無連線協議</a:t>
            </a:r>
          </a:p>
          <a:p>
            <a:r>
              <a:rPr lang="zh-TW" altLang="en-US" dirty="0"/>
              <a:t>無檢測功能，雖然非可靠傳輸方法但會不斷發送數據包</a:t>
            </a:r>
          </a:p>
          <a:p>
            <a:r>
              <a:rPr lang="zh-TW" altLang="en-US" dirty="0"/>
              <a:t>因為不須檢查正確性，在傳輸上較快</a:t>
            </a:r>
          </a:p>
          <a:p>
            <a:r>
              <a:rPr lang="zh-TW" altLang="en-US" dirty="0">
                <a:highlight>
                  <a:srgbClr val="00FF00"/>
                </a:highlight>
              </a:rPr>
              <a:t>不控制流量，會不斷傳送與丟棄</a:t>
            </a:r>
          </a:p>
          <a:p>
            <a:r>
              <a:rPr lang="zh-TW" altLang="en-US" dirty="0"/>
              <a:t>應用：線上串流，線上遊戲（下面會有更多解釋），簡單檔案傳輸</a:t>
            </a:r>
            <a:endParaRPr lang="en-US" altLang="zh-TW" dirty="0"/>
          </a:p>
          <a:p>
            <a:endParaRPr lang="en-US" altLang="zh-TW" dirty="0"/>
          </a:p>
          <a:p>
            <a:r>
              <a:rPr lang="zh-TW" altLang="en-US" b="0" i="0" dirty="0">
                <a:solidFill>
                  <a:srgbClr val="FF0000"/>
                </a:solidFill>
                <a:effectLst/>
                <a:latin typeface="Lato" panose="020F0502020204030203" pitchFamily="34" charset="0"/>
              </a:rPr>
              <a:t>簡單的總結來說</a:t>
            </a:r>
            <a:r>
              <a:rPr lang="en-US" altLang="zh-TW" b="0" i="0" dirty="0">
                <a:solidFill>
                  <a:srgbClr val="FF0000"/>
                </a:solidFill>
                <a:effectLst/>
                <a:latin typeface="Lato" panose="020F0502020204030203" pitchFamily="34" charset="0"/>
              </a:rPr>
              <a:t>TCP</a:t>
            </a:r>
            <a:r>
              <a:rPr lang="zh-TW" altLang="en-US" b="0" i="0" dirty="0">
                <a:solidFill>
                  <a:srgbClr val="FF0000"/>
                </a:solidFill>
                <a:effectLst/>
                <a:latin typeface="Lato" panose="020F0502020204030203" pitchFamily="34" charset="0"/>
              </a:rPr>
              <a:t>就是時間換取正確性反之</a:t>
            </a:r>
            <a:r>
              <a:rPr lang="en-US" altLang="zh-TW" b="0" i="0" dirty="0">
                <a:solidFill>
                  <a:srgbClr val="FF0000"/>
                </a:solidFill>
                <a:effectLst/>
                <a:latin typeface="Lato" panose="020F0502020204030203" pitchFamily="34" charset="0"/>
              </a:rPr>
              <a:t>UDP</a:t>
            </a:r>
            <a:r>
              <a:rPr lang="zh-TW" altLang="en-US" b="0" i="0" dirty="0">
                <a:solidFill>
                  <a:srgbClr val="FF0000"/>
                </a:solidFill>
                <a:effectLst/>
                <a:latin typeface="Lato" panose="020F0502020204030203" pitchFamily="34" charset="0"/>
              </a:rPr>
              <a:t>是正確性換取時間</a:t>
            </a:r>
            <a:endParaRPr lang="zh-TW" altLang="en-US" dirty="0">
              <a:solidFill>
                <a:srgbClr val="FF0000"/>
              </a:solidFill>
            </a:endParaRPr>
          </a:p>
        </p:txBody>
      </p:sp>
    </p:spTree>
    <p:extLst>
      <p:ext uri="{BB962C8B-B14F-4D97-AF65-F5344CB8AC3E}">
        <p14:creationId xmlns:p14="http://schemas.microsoft.com/office/powerpoint/2010/main" val="323703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8DBC695B-D37A-BEFF-3ADC-8D4B63D7B290}"/>
              </a:ext>
            </a:extLst>
          </p:cNvPr>
          <p:cNvSpPr txBox="1"/>
          <p:nvPr/>
        </p:nvSpPr>
        <p:spPr>
          <a:xfrm>
            <a:off x="467544" y="980728"/>
            <a:ext cx="8208912" cy="646331"/>
          </a:xfrm>
          <a:prstGeom prst="rect">
            <a:avLst/>
          </a:prstGeom>
          <a:noFill/>
        </p:spPr>
        <p:txBody>
          <a:bodyPr wrap="square">
            <a:spAutoFit/>
          </a:bodyPr>
          <a:lstStyle/>
          <a:p>
            <a:r>
              <a:rPr lang="en-US" altLang="zh-TW" dirty="0"/>
              <a:t>Socket</a:t>
            </a:r>
            <a:r>
              <a:rPr lang="zh-TW" altLang="en-US" dirty="0"/>
              <a:t>，他是一種</a:t>
            </a:r>
            <a:r>
              <a:rPr lang="en-US" altLang="zh-TW" dirty="0"/>
              <a:t>API</a:t>
            </a:r>
            <a:r>
              <a:rPr lang="zh-TW" altLang="en-US" dirty="0"/>
              <a:t>用於調用前述兩種通訊協議的窗口，其本身不屬於通訊協議的一部分，因此在決定要用哪種協定就是以</a:t>
            </a:r>
            <a:r>
              <a:rPr lang="en-US" altLang="zh-TW" dirty="0"/>
              <a:t>Socket</a:t>
            </a:r>
            <a:r>
              <a:rPr lang="zh-TW" altLang="en-US" dirty="0"/>
              <a:t>的內容來做決定。</a:t>
            </a:r>
          </a:p>
        </p:txBody>
      </p:sp>
      <p:pic>
        <p:nvPicPr>
          <p:cNvPr id="4" name="圖片 3">
            <a:extLst>
              <a:ext uri="{FF2B5EF4-FFF2-40B4-BE49-F238E27FC236}">
                <a16:creationId xmlns:a16="http://schemas.microsoft.com/office/drawing/2014/main" id="{6067A352-28E2-3343-53BF-23AA7961C31A}"/>
              </a:ext>
            </a:extLst>
          </p:cNvPr>
          <p:cNvPicPr>
            <a:picLocks noChangeAspect="1"/>
          </p:cNvPicPr>
          <p:nvPr/>
        </p:nvPicPr>
        <p:blipFill>
          <a:blip r:embed="rId2"/>
          <a:stretch>
            <a:fillRect/>
          </a:stretch>
        </p:blipFill>
        <p:spPr>
          <a:xfrm>
            <a:off x="899592" y="1987099"/>
            <a:ext cx="6858000" cy="3971925"/>
          </a:xfrm>
          <a:prstGeom prst="rect">
            <a:avLst/>
          </a:prstGeom>
        </p:spPr>
      </p:pic>
    </p:spTree>
    <p:extLst>
      <p:ext uri="{BB962C8B-B14F-4D97-AF65-F5344CB8AC3E}">
        <p14:creationId xmlns:p14="http://schemas.microsoft.com/office/powerpoint/2010/main" val="3548295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7FE1168-9F59-DDEC-642D-38C08E621E40}"/>
              </a:ext>
            </a:extLst>
          </p:cNvPr>
          <p:cNvPicPr>
            <a:picLocks noChangeAspect="1"/>
          </p:cNvPicPr>
          <p:nvPr/>
        </p:nvPicPr>
        <p:blipFill>
          <a:blip r:embed="rId2"/>
          <a:stretch>
            <a:fillRect/>
          </a:stretch>
        </p:blipFill>
        <p:spPr>
          <a:xfrm>
            <a:off x="513047" y="995133"/>
            <a:ext cx="8117905" cy="4867733"/>
          </a:xfrm>
          <a:prstGeom prst="rect">
            <a:avLst/>
          </a:prstGeom>
        </p:spPr>
      </p:pic>
      <p:sp>
        <p:nvSpPr>
          <p:cNvPr id="6" name="文字方塊 5">
            <a:extLst>
              <a:ext uri="{FF2B5EF4-FFF2-40B4-BE49-F238E27FC236}">
                <a16:creationId xmlns:a16="http://schemas.microsoft.com/office/drawing/2014/main" id="{4122D5B7-9997-B0A6-BC59-78879757B597}"/>
              </a:ext>
            </a:extLst>
          </p:cNvPr>
          <p:cNvSpPr txBox="1"/>
          <p:nvPr/>
        </p:nvSpPr>
        <p:spPr>
          <a:xfrm>
            <a:off x="107504" y="4005064"/>
            <a:ext cx="9036496" cy="2308324"/>
          </a:xfrm>
          <a:prstGeom prst="rect">
            <a:avLst/>
          </a:prstGeom>
          <a:solidFill>
            <a:schemeClr val="bg1"/>
          </a:solidFill>
        </p:spPr>
        <p:txBody>
          <a:bodyPr wrap="square">
            <a:spAutoFit/>
          </a:bodyPr>
          <a:lstStyle/>
          <a:p>
            <a:r>
              <a:rPr lang="en-US" altLang="zh-TW" dirty="0"/>
              <a:t>– The App component is a container with router-view. It has navbar that links to routes paths.</a:t>
            </a:r>
          </a:p>
          <a:p>
            <a:endParaRPr lang="en-US" altLang="zh-TW" dirty="0"/>
          </a:p>
          <a:p>
            <a:r>
              <a:rPr lang="en-US" altLang="zh-TW" dirty="0"/>
              <a:t>– </a:t>
            </a:r>
            <a:r>
              <a:rPr lang="en-US" altLang="zh-TW" dirty="0" err="1"/>
              <a:t>TutorialsList</a:t>
            </a:r>
            <a:r>
              <a:rPr lang="en-US" altLang="zh-TW" dirty="0"/>
              <a:t> component gets and displays Tutorials.</a:t>
            </a:r>
          </a:p>
          <a:p>
            <a:r>
              <a:rPr lang="en-US" altLang="zh-TW" dirty="0"/>
              <a:t>– Tutorial component has form for editing Tutorial’s details based on :id.</a:t>
            </a:r>
          </a:p>
          <a:p>
            <a:r>
              <a:rPr lang="en-US" altLang="zh-TW" dirty="0"/>
              <a:t>– </a:t>
            </a:r>
            <a:r>
              <a:rPr lang="en-US" altLang="zh-TW" dirty="0" err="1"/>
              <a:t>AddTutorial</a:t>
            </a:r>
            <a:r>
              <a:rPr lang="en-US" altLang="zh-TW" dirty="0"/>
              <a:t> component has form for submission new Tutorial.</a:t>
            </a:r>
          </a:p>
          <a:p>
            <a:endParaRPr lang="en-US" altLang="zh-TW" dirty="0"/>
          </a:p>
          <a:p>
            <a:r>
              <a:rPr lang="en-US" altLang="zh-TW" dirty="0"/>
              <a:t>– These Components call </a:t>
            </a:r>
            <a:r>
              <a:rPr lang="en-US" altLang="zh-TW" dirty="0" err="1"/>
              <a:t>TutorialDataService</a:t>
            </a:r>
            <a:r>
              <a:rPr lang="en-US" altLang="zh-TW" dirty="0"/>
              <a:t> methods which use </a:t>
            </a:r>
            <a:r>
              <a:rPr lang="en-US" altLang="zh-TW" dirty="0" err="1"/>
              <a:t>axios</a:t>
            </a:r>
            <a:r>
              <a:rPr lang="en-US" altLang="zh-TW" dirty="0"/>
              <a:t> to make HTTP requests</a:t>
            </a:r>
          </a:p>
          <a:p>
            <a:r>
              <a:rPr lang="en-US" altLang="zh-TW" dirty="0"/>
              <a:t>   and receive responses.</a:t>
            </a:r>
            <a:endParaRPr lang="zh-TW" altLang="en-US" dirty="0"/>
          </a:p>
        </p:txBody>
      </p:sp>
    </p:spTree>
    <p:extLst>
      <p:ext uri="{BB962C8B-B14F-4D97-AF65-F5344CB8AC3E}">
        <p14:creationId xmlns:p14="http://schemas.microsoft.com/office/powerpoint/2010/main" val="277843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1648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50E8601-06F1-6A40-9D9D-4EC65A86F28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a:t>
            </a:fld>
            <a:endParaRPr lang="zh-TW" altLang="en-US">
              <a:solidFill>
                <a:prstClr val="white"/>
              </a:solidFill>
            </a:endParaRPr>
          </a:p>
        </p:txBody>
      </p:sp>
      <p:sp>
        <p:nvSpPr>
          <p:cNvPr id="6" name="文字方塊 5">
            <a:extLst>
              <a:ext uri="{FF2B5EF4-FFF2-40B4-BE49-F238E27FC236}">
                <a16:creationId xmlns:a16="http://schemas.microsoft.com/office/drawing/2014/main" id="{519549AC-5FA2-E9FA-33E5-105AB19730B7}"/>
              </a:ext>
            </a:extLst>
          </p:cNvPr>
          <p:cNvSpPr txBox="1"/>
          <p:nvPr/>
        </p:nvSpPr>
        <p:spPr>
          <a:xfrm>
            <a:off x="971600" y="1196752"/>
            <a:ext cx="6264696" cy="2031325"/>
          </a:xfrm>
          <a:prstGeom prst="rect">
            <a:avLst/>
          </a:prstGeom>
          <a:noFill/>
        </p:spPr>
        <p:txBody>
          <a:bodyPr wrap="square" rtlCol="0">
            <a:spAutoFit/>
          </a:bodyPr>
          <a:lstStyle/>
          <a:p>
            <a:endParaRPr lang="en-US" altLang="zh-TW" dirty="0"/>
          </a:p>
          <a:p>
            <a:r>
              <a:rPr lang="zh-TW" altLang="en-US">
                <a:latin typeface="Microsoft JhengHei Light" panose="020B0304030504040204" pitchFamily="34" charset="-120"/>
                <a:ea typeface="Microsoft JhengHei Light" panose="020B0304030504040204" pitchFamily="34" charset="-120"/>
              </a:rPr>
              <a:t>◆</a:t>
            </a:r>
            <a:r>
              <a:rPr lang="zh-TW" altLang="en-US">
                <a:solidFill>
                  <a:srgbClr val="000000"/>
                </a:solidFill>
                <a:latin typeface="arial" panose="020B0604020202020204" pitchFamily="34" charset="0"/>
              </a:rPr>
              <a:t>新增</a:t>
            </a:r>
            <a:r>
              <a:rPr lang="en-US" altLang="zh-TW">
                <a:solidFill>
                  <a:srgbClr val="000000"/>
                </a:solidFill>
                <a:latin typeface="arial" panose="020B0604020202020204" pitchFamily="34" charset="0"/>
              </a:rPr>
              <a:t>proxy</a:t>
            </a:r>
            <a:r>
              <a:rPr lang="zh-TW" altLang="en-US" dirty="0">
                <a:solidFill>
                  <a:srgbClr val="000000"/>
                </a:solidFill>
                <a:latin typeface="arial" panose="020B0604020202020204" pitchFamily="34" charset="0"/>
              </a:rPr>
              <a:t>設定</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endParaRPr lang="en-US" altLang="zh-TW" dirty="0"/>
          </a:p>
          <a:p>
            <a:r>
              <a:rPr lang="en-US" altLang="zh-TW" dirty="0"/>
              <a:t>&lt;</a:t>
            </a:r>
            <a:r>
              <a:rPr lang="en-US" altLang="zh-TW" dirty="0" err="1"/>
              <a:t>VirtualHost</a:t>
            </a:r>
            <a:r>
              <a:rPr lang="en-US" altLang="zh-TW" dirty="0"/>
              <a:t> *:8060&gt;</a:t>
            </a:r>
          </a:p>
          <a:p>
            <a:r>
              <a:rPr lang="en-US" altLang="zh-TW" dirty="0"/>
              <a:t>    </a:t>
            </a:r>
            <a:r>
              <a:rPr lang="en-US" altLang="zh-TW" dirty="0" err="1"/>
              <a:t>ProxyPreserveHost</a:t>
            </a:r>
            <a:r>
              <a:rPr lang="en-US" altLang="zh-TW" dirty="0"/>
              <a:t> On</a:t>
            </a:r>
          </a:p>
          <a:p>
            <a:r>
              <a:rPr lang="en-US" altLang="zh-TW" dirty="0"/>
              <a:t>    </a:t>
            </a:r>
            <a:r>
              <a:rPr lang="en-US" altLang="zh-TW" dirty="0" err="1"/>
              <a:t>ProxyPass</a:t>
            </a:r>
            <a:r>
              <a:rPr lang="en-US" altLang="zh-TW" dirty="0"/>
              <a:t> /</a:t>
            </a:r>
            <a:r>
              <a:rPr lang="en-US" altLang="zh-TW" dirty="0" err="1"/>
              <a:t>api</a:t>
            </a:r>
            <a:r>
              <a:rPr lang="en-US" altLang="zh-TW" dirty="0"/>
              <a:t>/ http://localhost:6060/  </a:t>
            </a:r>
          </a:p>
          <a:p>
            <a:r>
              <a:rPr lang="en-US" altLang="zh-TW" dirty="0"/>
              <a:t>    </a:t>
            </a:r>
            <a:r>
              <a:rPr lang="en-US" altLang="zh-TW" dirty="0" err="1"/>
              <a:t>ProxyPassReverse</a:t>
            </a:r>
            <a:r>
              <a:rPr lang="en-US" altLang="zh-TW" dirty="0"/>
              <a:t> /</a:t>
            </a:r>
            <a:r>
              <a:rPr lang="en-US" altLang="zh-TW" dirty="0" err="1"/>
              <a:t>api</a:t>
            </a:r>
            <a:r>
              <a:rPr lang="en-US" altLang="zh-TW" dirty="0"/>
              <a:t>/ http://localhost:6060/</a:t>
            </a:r>
          </a:p>
          <a:p>
            <a:r>
              <a:rPr lang="en-US" altLang="zh-TW" dirty="0"/>
              <a:t>&lt;/</a:t>
            </a:r>
            <a:r>
              <a:rPr lang="en-US" altLang="zh-TW" dirty="0" err="1"/>
              <a:t>VirtualHost</a:t>
            </a:r>
            <a:r>
              <a:rPr lang="en-US" altLang="zh-TW" dirty="0"/>
              <a:t>&gt;</a:t>
            </a:r>
            <a:endParaRPr lang="zh-TW" altLang="en-US" dirty="0"/>
          </a:p>
        </p:txBody>
      </p:sp>
    </p:spTree>
    <p:extLst>
      <p:ext uri="{BB962C8B-B14F-4D97-AF65-F5344CB8AC3E}">
        <p14:creationId xmlns:p14="http://schemas.microsoft.com/office/powerpoint/2010/main" val="218573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1728483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E2AA883F-8421-3D00-C482-FB86A64FAE9D}"/>
              </a:ext>
            </a:extLst>
          </p:cNvPr>
          <p:cNvSpPr txBox="1"/>
          <p:nvPr/>
        </p:nvSpPr>
        <p:spPr>
          <a:xfrm>
            <a:off x="179511" y="1415266"/>
            <a:ext cx="8778493" cy="4247317"/>
          </a:xfrm>
          <a:prstGeom prst="rect">
            <a:avLst/>
          </a:prstGeom>
          <a:noFill/>
        </p:spPr>
        <p:txBody>
          <a:bodyPr wrap="square">
            <a:spAutoFit/>
          </a:bodyPr>
          <a:lstStyle/>
          <a:p>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有兩種重啟方法，分別為</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和</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，很多人代碼中都用</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重啟，但是通常情況下使用</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會更好，這兩者區別如下：</a:t>
            </a:r>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ESP.reset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是一個硬重定，這種重啟方式可能會使一些寄存器回歸到原始狀態，即丟失寄存器資料，這會導致重啟後的程式出現問題，它或多或少像電腦上的重定按鈕。</a:t>
            </a:r>
            <a:endParaRPr lang="en-US" altLang="zh-CN" dirty="0">
              <a:latin typeface="Microsoft JhengHei Light" panose="020B0304030504040204" pitchFamily="34" charset="-120"/>
              <a:ea typeface="Microsoft JhengHei Light" panose="020B0304030504040204" pitchFamily="34" charset="-120"/>
            </a:endParaRPr>
          </a:p>
          <a:p>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ESP.restart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是通過向</a:t>
            </a:r>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的</a:t>
            </a:r>
            <a:r>
              <a:rPr lang="en-US" altLang="zh-CN" dirty="0">
                <a:latin typeface="Microsoft JhengHei Light" panose="020B0304030504040204" pitchFamily="34" charset="-120"/>
                <a:ea typeface="Microsoft JhengHei Light" panose="020B0304030504040204" pitchFamily="34" charset="-120"/>
              </a:rPr>
              <a:t>SDK</a:t>
            </a:r>
            <a:r>
              <a:rPr lang="zh-CN" altLang="en-US" dirty="0">
                <a:latin typeface="Microsoft JhengHei Light" panose="020B0304030504040204" pitchFamily="34" charset="-120"/>
                <a:ea typeface="Microsoft JhengHei Light" panose="020B0304030504040204" pitchFamily="34" charset="-120"/>
              </a:rPr>
              <a:t>發送信號重啟，而不是簡單粗暴的復位，所以它是一個更‘軟’的重啟方式作者：</a:t>
            </a:r>
            <a:r>
              <a:rPr lang="en-US" altLang="zh-CN" dirty="0" err="1">
                <a:latin typeface="Microsoft JhengHei Light" panose="020B0304030504040204" pitchFamily="34" charset="-120"/>
                <a:ea typeface="Microsoft JhengHei Light" panose="020B0304030504040204" pitchFamily="34" charset="-120"/>
              </a:rPr>
              <a:t>firewt</a:t>
            </a:r>
            <a:r>
              <a:rPr lang="zh-CN" altLang="en-US" dirty="0">
                <a:latin typeface="Microsoft JhengHei Light" panose="020B0304030504040204" pitchFamily="34" charset="-120"/>
                <a:ea typeface="Microsoft JhengHei Light" panose="020B0304030504040204" pitchFamily="34" charset="-120"/>
              </a:rPr>
              <a:t>連結：</a:t>
            </a:r>
            <a:r>
              <a:rPr lang="en-US" altLang="zh-CN" dirty="0">
                <a:latin typeface="Microsoft JhengHei Light" panose="020B0304030504040204" pitchFamily="34" charset="-120"/>
                <a:ea typeface="Microsoft JhengHei Light" panose="020B0304030504040204" pitchFamily="34" charset="-120"/>
              </a:rPr>
              <a:t>https://www.jianshu.com/p/131336711b76</a:t>
            </a:r>
            <a:r>
              <a:rPr lang="zh-CN" altLang="en-US" dirty="0">
                <a:latin typeface="Microsoft JhengHei Light" panose="020B0304030504040204" pitchFamily="34" charset="-120"/>
                <a:ea typeface="Microsoft JhengHei Light" panose="020B0304030504040204" pitchFamily="34" charset="-120"/>
              </a:rPr>
              <a:t>來源：簡書著作權歸作者所有。商業轉載請聯繫作者獲得授權，非商業轉載請注明出處。</a:t>
            </a:r>
            <a:endParaRPr lang="en-US" altLang="zh-CN"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I would do it like this if I was using an ESP8266:</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wifiManager.resetSettings</a:t>
            </a:r>
            <a:r>
              <a:rPr lang="en-US" altLang="zh-TW" b="1" dirty="0">
                <a:latin typeface="Microsoft JhengHei Light" panose="020B0304030504040204" pitchFamily="34" charset="-120"/>
                <a:ea typeface="Microsoft JhengHei Light" panose="020B0304030504040204" pitchFamily="34" charset="-120"/>
              </a:rPr>
              <a:t>();</a:t>
            </a:r>
            <a:r>
              <a:rPr lang="en-US" altLang="zh-TW" dirty="0">
                <a:latin typeface="Microsoft JhengHei Light" panose="020B0304030504040204" pitchFamily="34" charset="-120"/>
                <a:ea typeface="Microsoft JhengHei Light" panose="020B0304030504040204" pitchFamily="34" charset="-120"/>
              </a:rPr>
              <a:t> //reset all saved credentials</a:t>
            </a: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ESP.reset</a:t>
            </a:r>
            <a:r>
              <a:rPr lang="en-US" altLang="zh-TW" b="1"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//restart the ESP</a:t>
            </a:r>
            <a:endParaRPr lang="zh-TW" altLang="en-US"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54461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aphicFrame>
        <p:nvGraphicFramePr>
          <p:cNvPr id="4" name="表格 3">
            <a:extLst>
              <a:ext uri="{FF2B5EF4-FFF2-40B4-BE49-F238E27FC236}">
                <a16:creationId xmlns:a16="http://schemas.microsoft.com/office/drawing/2014/main" id="{5FA14B54-214B-595B-7277-8FA2A8C2EEC2}"/>
              </a:ext>
            </a:extLst>
          </p:cNvPr>
          <p:cNvGraphicFramePr>
            <a:graphicFrameLocks noGrp="1"/>
          </p:cNvGraphicFramePr>
          <p:nvPr/>
        </p:nvGraphicFramePr>
        <p:xfrm>
          <a:off x="298375" y="3744321"/>
          <a:ext cx="8229600" cy="1676400"/>
        </p:xfrm>
        <a:graphic>
          <a:graphicData uri="http://schemas.openxmlformats.org/drawingml/2006/table">
            <a:tbl>
              <a:tblPr/>
              <a:tblGrid>
                <a:gridCol w="2057400">
                  <a:extLst>
                    <a:ext uri="{9D8B030D-6E8A-4147-A177-3AD203B41FA5}">
                      <a16:colId xmlns:a16="http://schemas.microsoft.com/office/drawing/2014/main" val="2604822225"/>
                    </a:ext>
                  </a:extLst>
                </a:gridCol>
                <a:gridCol w="2057400">
                  <a:extLst>
                    <a:ext uri="{9D8B030D-6E8A-4147-A177-3AD203B41FA5}">
                      <a16:colId xmlns:a16="http://schemas.microsoft.com/office/drawing/2014/main" val="1943782590"/>
                    </a:ext>
                  </a:extLst>
                </a:gridCol>
                <a:gridCol w="2057400">
                  <a:extLst>
                    <a:ext uri="{9D8B030D-6E8A-4147-A177-3AD203B41FA5}">
                      <a16:colId xmlns:a16="http://schemas.microsoft.com/office/drawing/2014/main" val="1052686000"/>
                    </a:ext>
                  </a:extLst>
                </a:gridCol>
                <a:gridCol w="2057400">
                  <a:extLst>
                    <a:ext uri="{9D8B030D-6E8A-4147-A177-3AD203B41FA5}">
                      <a16:colId xmlns:a16="http://schemas.microsoft.com/office/drawing/2014/main" val="2584236403"/>
                    </a:ext>
                  </a:extLst>
                </a:gridCol>
              </a:tblGrid>
              <a:tr h="0">
                <a:tc>
                  <a:txBody>
                    <a:bodyPr/>
                    <a:lstStyle/>
                    <a:p>
                      <a:r>
                        <a:rPr lang="en-US" b="1">
                          <a:effectLst/>
                        </a:rPr>
                        <a:t>GPIO15</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dirty="0">
                          <a:effectLst/>
                        </a:rPr>
                        <a:t>GPIO0</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GPIO2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Mode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0833436"/>
                  </a:ext>
                </a:extLst>
              </a:tr>
              <a:tr h="0">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Uart Bootloader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6433173"/>
                  </a:ext>
                </a:extLst>
              </a:tr>
              <a:tr h="0">
                <a:tc>
                  <a:txBody>
                    <a:bodyPr/>
                    <a:lstStyle/>
                    <a:p>
                      <a:r>
                        <a:rPr lang="en-US" dirty="0">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Boot sketch</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6729911"/>
                  </a:ext>
                </a:extLst>
              </a:tr>
              <a:tr h="0">
                <a:tc>
                  <a:txBody>
                    <a:bodyPr/>
                    <a:lstStyle/>
                    <a:p>
                      <a:r>
                        <a:rPr lang="en-US" dirty="0">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dirty="0">
                          <a:effectLst/>
                        </a:rPr>
                        <a:t>SDIO mode (not used for Arduino)</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35892597"/>
                  </a:ext>
                </a:extLst>
              </a:tr>
            </a:tbl>
          </a:graphicData>
        </a:graphic>
      </p:graphicFrame>
      <p:sp>
        <p:nvSpPr>
          <p:cNvPr id="6" name="Rectangle 1">
            <a:extLst>
              <a:ext uri="{FF2B5EF4-FFF2-40B4-BE49-F238E27FC236}">
                <a16:creationId xmlns:a16="http://schemas.microsoft.com/office/drawing/2014/main" id="{BA681220-7E60-E47F-6736-A8DC09509512}"/>
              </a:ext>
            </a:extLst>
          </p:cNvPr>
          <p:cNvSpPr>
            <a:spLocks noChangeArrowheads="1"/>
          </p:cNvSpPr>
          <p:nvPr/>
        </p:nvSpPr>
        <p:spPr bwMode="auto">
          <a:xfrm>
            <a:off x="107504" y="636077"/>
            <a:ext cx="89402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if the wdt reset is triggert the board reboots,</a:t>
            </a:r>
            <a:br>
              <a:rPr kumimoji="0" lang="zh-TW" altLang="zh-TW" b="0" i="0" u="none" strike="noStrike" cap="none" normalizeH="0" baseline="0" dirty="0">
                <a:ln>
                  <a:noFill/>
                </a:ln>
                <a:solidFill>
                  <a:srgbClr val="24292F"/>
                </a:solidFill>
                <a:effectLst/>
                <a:latin typeface="Arial" panose="020B0604020202020204" pitchFamily="34" charset="0"/>
                <a:ea typeface="-apple-system"/>
              </a:rPr>
            </a:br>
            <a:r>
              <a:rPr kumimoji="0" lang="zh-TW" altLang="zh-TW" b="0" i="0" u="none" strike="noStrike" cap="none" normalizeH="0" baseline="0" dirty="0">
                <a:ln>
                  <a:noFill/>
                </a:ln>
                <a:solidFill>
                  <a:srgbClr val="24292F"/>
                </a:solidFill>
                <a:effectLst/>
                <a:latin typeface="Arial" panose="020B0604020202020204" pitchFamily="34" charset="0"/>
                <a:ea typeface="-apple-system"/>
              </a:rPr>
              <a:t>when it reboots it is checking the state of GPIO0 and GPIO15 and GPIO2</a:t>
            </a:r>
            <a:endParaRPr kumimoji="0" lang="zh-TW" altLang="zh-TW"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need to make sure that the pins in the right state when a wtd happens or </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call ESP.restart()</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24292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1.Reset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功能要有，所以加了一個小按鍵，一腳接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RST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GND</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，按下去就觸發</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a:t>
            </a:r>
            <a:endPar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1" u="none" strike="noStrike" cap="none" normalizeH="0" baseline="0" dirty="0">
              <a:ln>
                <a:noFill/>
              </a:ln>
              <a:solidFill>
                <a:srgbClr val="222222"/>
              </a:solidFill>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2.ESP8266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觸發之後就會進入睡眠狀態，等待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時間後再重新啟動</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，程式是重頭執行到尾，而不是從進入睡眠的那裏。</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而觸發的當下，需要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RST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與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GPIO 16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連接才能重啟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ESP8266</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；所以要使用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要先確認</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這個硬體現是否已完成</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endParaRPr kumimoji="0" lang="zh-TW"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0" name="文字方塊 9">
            <a:extLst>
              <a:ext uri="{FF2B5EF4-FFF2-40B4-BE49-F238E27FC236}">
                <a16:creationId xmlns:a16="http://schemas.microsoft.com/office/drawing/2014/main" id="{E711BE84-C176-0815-3C5A-09D36764A877}"/>
              </a:ext>
            </a:extLst>
          </p:cNvPr>
          <p:cNvSpPr txBox="1"/>
          <p:nvPr/>
        </p:nvSpPr>
        <p:spPr>
          <a:xfrm>
            <a:off x="450928" y="5489944"/>
            <a:ext cx="6840760" cy="1754326"/>
          </a:xfrm>
          <a:prstGeom prst="rect">
            <a:avLst/>
          </a:prstGeom>
          <a:noFill/>
        </p:spPr>
        <p:txBody>
          <a:bodyPr wrap="square">
            <a:spAutoFit/>
          </a:bodyPr>
          <a:lstStyle/>
          <a:p>
            <a:r>
              <a:rPr lang="en-US" altLang="zh-TW" dirty="0">
                <a:hlinkClick r:id="rId2"/>
              </a:rPr>
              <a:t>https://honeststore.com.tw/guide-to-esp8266-uploading/</a:t>
            </a:r>
            <a:endParaRPr lang="en-US" altLang="zh-TW" dirty="0"/>
          </a:p>
          <a:p>
            <a:endParaRPr lang="en-US" altLang="zh-TW" dirty="0"/>
          </a:p>
          <a:p>
            <a:r>
              <a:rPr lang="en-US" altLang="zh-TW" dirty="0">
                <a:hlinkClick r:id="rId3"/>
              </a:rPr>
              <a:t>https://kknews.cc/zh-tw/news/gxpqppy.html</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670555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75D4307-2C6D-AA26-3B43-BACFA03EF6FC}"/>
              </a:ext>
            </a:extLst>
          </p:cNvPr>
          <p:cNvSpPr txBox="1"/>
          <p:nvPr/>
        </p:nvSpPr>
        <p:spPr>
          <a:xfrm>
            <a:off x="179512" y="1276767"/>
            <a:ext cx="8593029" cy="4524315"/>
          </a:xfrm>
          <a:prstGeom prst="rect">
            <a:avLst/>
          </a:prstGeom>
          <a:noFill/>
        </p:spPr>
        <p:txBody>
          <a:bodyPr wrap="square">
            <a:spAutoFit/>
          </a:bodyPr>
          <a:lstStyle/>
          <a:p>
            <a:r>
              <a:rPr lang="zh-TW" altLang="en-US" dirty="0"/>
              <a:t>備份單一資料庫</a:t>
            </a:r>
          </a:p>
          <a:p>
            <a:r>
              <a:rPr lang="en-US" altLang="zh-TW" dirty="0" err="1"/>
              <a:t>mysqldump</a:t>
            </a:r>
            <a:r>
              <a:rPr lang="en-US" altLang="zh-TW" dirty="0"/>
              <a:t> -h hostname -u root -p </a:t>
            </a:r>
            <a:r>
              <a:rPr lang="en-US" altLang="zh-TW" dirty="0" err="1"/>
              <a:t>database_name</a:t>
            </a:r>
            <a:r>
              <a:rPr lang="en-US" altLang="zh-TW" dirty="0"/>
              <a:t> &gt; </a:t>
            </a:r>
            <a:r>
              <a:rPr lang="en-US" altLang="zh-TW" dirty="0" err="1"/>
              <a:t>backup.sql</a:t>
            </a:r>
            <a:r>
              <a:rPr lang="en-US" altLang="zh-TW" dirty="0"/>
              <a:t>;</a:t>
            </a:r>
          </a:p>
          <a:p>
            <a:r>
              <a:rPr lang="zh-TW" altLang="en-US" dirty="0"/>
              <a:t>備份資料庫中單一資料表</a:t>
            </a:r>
          </a:p>
          <a:p>
            <a:r>
              <a:rPr lang="en-US" altLang="zh-TW" dirty="0"/>
              <a:t># </a:t>
            </a:r>
            <a:r>
              <a:rPr lang="en-US" altLang="zh-TW" dirty="0" err="1"/>
              <a:t>mysqldump</a:t>
            </a:r>
            <a:r>
              <a:rPr lang="en-US" altLang="zh-TW" dirty="0"/>
              <a:t> -u root -p </a:t>
            </a:r>
            <a:r>
              <a:rPr lang="en-US" altLang="zh-TW" dirty="0" err="1"/>
              <a:t>database_name</a:t>
            </a:r>
            <a:r>
              <a:rPr lang="en-US" altLang="zh-TW" dirty="0"/>
              <a:t> </a:t>
            </a:r>
            <a:r>
              <a:rPr lang="en-US" altLang="zh-TW" dirty="0" err="1"/>
              <a:t>table_name</a:t>
            </a:r>
            <a:r>
              <a:rPr lang="en-US" altLang="zh-TW" dirty="0"/>
              <a:t> &gt; </a:t>
            </a:r>
            <a:r>
              <a:rPr lang="en-US" altLang="zh-TW" dirty="0" err="1"/>
              <a:t>backup.sql</a:t>
            </a:r>
            <a:r>
              <a:rPr lang="en-US" altLang="zh-TW" dirty="0"/>
              <a:t>;</a:t>
            </a:r>
          </a:p>
          <a:p>
            <a:r>
              <a:rPr lang="zh-TW" altLang="en-US" dirty="0"/>
              <a:t>備份資料庫中多張資料表</a:t>
            </a:r>
          </a:p>
          <a:p>
            <a:r>
              <a:rPr lang="en-US" altLang="zh-TW" dirty="0"/>
              <a:t># </a:t>
            </a:r>
            <a:r>
              <a:rPr lang="en-US" altLang="zh-TW" dirty="0" err="1"/>
              <a:t>mysqldump</a:t>
            </a:r>
            <a:r>
              <a:rPr lang="en-US" altLang="zh-TW" dirty="0"/>
              <a:t> -u root -p </a:t>
            </a:r>
            <a:r>
              <a:rPr lang="en-US" altLang="zh-TW" dirty="0" err="1"/>
              <a:t>database_name</a:t>
            </a:r>
            <a:r>
              <a:rPr lang="en-US" altLang="zh-TW" dirty="0"/>
              <a:t> table1 table2 &gt; </a:t>
            </a:r>
            <a:r>
              <a:rPr lang="en-US" altLang="zh-TW" dirty="0" err="1"/>
              <a:t>backup.sql</a:t>
            </a:r>
            <a:r>
              <a:rPr lang="en-US" altLang="zh-TW" dirty="0"/>
              <a:t>;</a:t>
            </a:r>
          </a:p>
          <a:p>
            <a:r>
              <a:rPr lang="zh-TW" altLang="en-US" dirty="0"/>
              <a:t>備份多個資料庫</a:t>
            </a:r>
          </a:p>
          <a:p>
            <a:r>
              <a:rPr lang="en-US" altLang="zh-TW" dirty="0"/>
              <a:t># </a:t>
            </a:r>
            <a:r>
              <a:rPr lang="en-US" altLang="zh-TW" dirty="0" err="1"/>
              <a:t>mysqldump</a:t>
            </a:r>
            <a:r>
              <a:rPr lang="en-US" altLang="zh-TW" dirty="0"/>
              <a:t> -u root -p --databases db1 db2 &gt; </a:t>
            </a:r>
            <a:r>
              <a:rPr lang="en-US" altLang="zh-TW" dirty="0" err="1"/>
              <a:t>backup.sql</a:t>
            </a:r>
            <a:r>
              <a:rPr lang="en-US" altLang="zh-TW" dirty="0"/>
              <a:t>;</a:t>
            </a:r>
          </a:p>
          <a:p>
            <a:r>
              <a:rPr lang="zh-TW" altLang="en-US" dirty="0"/>
              <a:t>備份所有資料庫</a:t>
            </a:r>
          </a:p>
          <a:p>
            <a:r>
              <a:rPr lang="en-US" altLang="zh-TW" dirty="0"/>
              <a:t># </a:t>
            </a:r>
            <a:r>
              <a:rPr lang="en-US" altLang="zh-TW" dirty="0" err="1"/>
              <a:t>mysqldump</a:t>
            </a:r>
            <a:r>
              <a:rPr lang="en-US" altLang="zh-TW" dirty="0"/>
              <a:t> -u root -p --all-databases &gt; </a:t>
            </a:r>
            <a:r>
              <a:rPr lang="en-US" altLang="zh-TW" dirty="0" err="1"/>
              <a:t>backup.sql</a:t>
            </a:r>
            <a:r>
              <a:rPr lang="en-US" altLang="zh-TW" dirty="0"/>
              <a:t>;</a:t>
            </a:r>
          </a:p>
          <a:p>
            <a:endParaRPr lang="en-US" altLang="zh-TW" dirty="0"/>
          </a:p>
          <a:p>
            <a:endParaRPr lang="en-US" altLang="zh-TW" dirty="0"/>
          </a:p>
          <a:p>
            <a:r>
              <a:rPr lang="zh-TW" altLang="en-US" dirty="0"/>
              <a:t>復原單一資料庫</a:t>
            </a:r>
          </a:p>
          <a:p>
            <a:r>
              <a:rPr lang="en-US" altLang="zh-TW" dirty="0"/>
              <a:t># </a:t>
            </a:r>
            <a:r>
              <a:rPr lang="en-US" altLang="zh-TW" dirty="0" err="1"/>
              <a:t>mysql</a:t>
            </a:r>
            <a:r>
              <a:rPr lang="en-US" altLang="zh-TW" dirty="0"/>
              <a:t> -u root -p </a:t>
            </a:r>
            <a:r>
              <a:rPr lang="en-US" altLang="zh-TW" dirty="0" err="1"/>
              <a:t>database_name</a:t>
            </a:r>
            <a:r>
              <a:rPr lang="en-US" altLang="zh-TW" dirty="0"/>
              <a:t> &lt; </a:t>
            </a:r>
            <a:r>
              <a:rPr lang="en-US" altLang="zh-TW" dirty="0" err="1"/>
              <a:t>backup.sql</a:t>
            </a:r>
            <a:endParaRPr lang="en-US" altLang="zh-TW" dirty="0"/>
          </a:p>
          <a:p>
            <a:r>
              <a:rPr lang="zh-TW" altLang="en-US" dirty="0"/>
              <a:t>復原多個資料庫</a:t>
            </a:r>
          </a:p>
          <a:p>
            <a:r>
              <a:rPr lang="en-US" altLang="zh-TW" dirty="0"/>
              <a:t># </a:t>
            </a:r>
            <a:r>
              <a:rPr lang="en-US" altLang="zh-TW" dirty="0" err="1"/>
              <a:t>mysql</a:t>
            </a:r>
            <a:r>
              <a:rPr lang="en-US" altLang="zh-TW" dirty="0"/>
              <a:t> -u root -p &lt; </a:t>
            </a:r>
            <a:r>
              <a:rPr lang="en-US" altLang="zh-TW" dirty="0" err="1"/>
              <a:t>backup.sql</a:t>
            </a:r>
            <a:endParaRPr lang="zh-TW" altLang="en-US" dirty="0"/>
          </a:p>
        </p:txBody>
      </p:sp>
      <p:sp>
        <p:nvSpPr>
          <p:cNvPr id="6" name="文字方塊 5">
            <a:extLst>
              <a:ext uri="{FF2B5EF4-FFF2-40B4-BE49-F238E27FC236}">
                <a16:creationId xmlns:a16="http://schemas.microsoft.com/office/drawing/2014/main" id="{362A114A-7C92-F315-4A8F-5D5CB9B71E96}"/>
              </a:ext>
            </a:extLst>
          </p:cNvPr>
          <p:cNvSpPr txBox="1"/>
          <p:nvPr/>
        </p:nvSpPr>
        <p:spPr>
          <a:xfrm>
            <a:off x="2051720" y="-43928"/>
            <a:ext cx="5760640" cy="646331"/>
          </a:xfrm>
          <a:prstGeom prst="rect">
            <a:avLst/>
          </a:prstGeom>
          <a:noFill/>
        </p:spPr>
        <p:txBody>
          <a:bodyPr wrap="square">
            <a:spAutoFit/>
          </a:bodyPr>
          <a:lstStyle/>
          <a:p>
            <a:r>
              <a:rPr lang="en-US" altLang="zh-TW" sz="3600" dirty="0" err="1"/>
              <a:t>Mysqldump</a:t>
            </a:r>
            <a:r>
              <a:rPr lang="en-US" altLang="zh-TW" sz="3600" dirty="0"/>
              <a:t> </a:t>
            </a:r>
            <a:r>
              <a:rPr lang="zh-TW" altLang="en-US" sz="3600" dirty="0"/>
              <a:t>備份 </a:t>
            </a:r>
            <a:r>
              <a:rPr lang="en-US" altLang="zh-TW" sz="3600" dirty="0" err="1"/>
              <a:t>mysql</a:t>
            </a:r>
            <a:r>
              <a:rPr lang="zh-TW" altLang="en-US" sz="3600"/>
              <a:t>復原</a:t>
            </a:r>
            <a:r>
              <a:rPr lang="en-US" altLang="zh-TW" sz="3600"/>
              <a:t> </a:t>
            </a:r>
            <a:endParaRPr lang="zh-TW" altLang="en-US" sz="3600" dirty="0"/>
          </a:p>
        </p:txBody>
      </p:sp>
    </p:spTree>
    <p:extLst>
      <p:ext uri="{BB962C8B-B14F-4D97-AF65-F5344CB8AC3E}">
        <p14:creationId xmlns:p14="http://schemas.microsoft.com/office/powerpoint/2010/main" val="98629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6E568330-8196-54C9-8C81-F08CC6E6C673}"/>
              </a:ext>
            </a:extLst>
          </p:cNvPr>
          <p:cNvPicPr>
            <a:picLocks noChangeAspect="1"/>
          </p:cNvPicPr>
          <p:nvPr/>
        </p:nvPicPr>
        <p:blipFill>
          <a:blip r:embed="rId2"/>
          <a:stretch>
            <a:fillRect/>
          </a:stretch>
        </p:blipFill>
        <p:spPr>
          <a:xfrm>
            <a:off x="2240166" y="836712"/>
            <a:ext cx="4476750" cy="3964781"/>
          </a:xfrm>
          <a:prstGeom prst="rect">
            <a:avLst/>
          </a:prstGeom>
        </p:spPr>
      </p:pic>
      <p:sp>
        <p:nvSpPr>
          <p:cNvPr id="4" name="文字方塊 3">
            <a:extLst>
              <a:ext uri="{FF2B5EF4-FFF2-40B4-BE49-F238E27FC236}">
                <a16:creationId xmlns:a16="http://schemas.microsoft.com/office/drawing/2014/main" id="{14D4B065-F7CC-1699-CAC3-6FCB599FD86E}"/>
              </a:ext>
            </a:extLst>
          </p:cNvPr>
          <p:cNvSpPr txBox="1"/>
          <p:nvPr/>
        </p:nvSpPr>
        <p:spPr>
          <a:xfrm>
            <a:off x="0" y="4956482"/>
            <a:ext cx="9144000"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要先知道對方是誰，要如何連線，需要透過 </a:t>
            </a:r>
            <a:r>
              <a:rPr lang="en-US" altLang="zh-TW" dirty="0">
                <a:latin typeface="微軟正黑體" panose="020B0604030504040204" pitchFamily="34" charset="-120"/>
                <a:ea typeface="微軟正黑體" panose="020B0604030504040204" pitchFamily="34" charset="-120"/>
              </a:rPr>
              <a:t>Signaling Server </a:t>
            </a:r>
            <a:r>
              <a:rPr lang="zh-TW" altLang="en-US" dirty="0">
                <a:latin typeface="微軟正黑體" panose="020B0604030504040204" pitchFamily="34" charset="-120"/>
                <a:ea typeface="微軟正黑體" panose="020B0604030504040204" pitchFamily="34" charset="-120"/>
              </a:rPr>
              <a:t>交換彼此必要的訊息，如告訴對方自己的外網</a:t>
            </a:r>
            <a:r>
              <a:rPr lang="en-US" altLang="zh-TW" dirty="0">
                <a:latin typeface="微軟正黑體" panose="020B0604030504040204" pitchFamily="34" charset="-120"/>
                <a:ea typeface="微軟正黑體" panose="020B0604030504040204" pitchFamily="34" charset="-120"/>
              </a:rPr>
              <a:t>IP</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Port </a:t>
            </a:r>
            <a:r>
              <a:rPr lang="zh-TW" altLang="en-US" dirty="0">
                <a:latin typeface="微軟正黑體" panose="020B0604030504040204" pitchFamily="34" charset="-120"/>
                <a:ea typeface="微軟正黑體" panose="020B0604030504040204" pitchFamily="34" charset="-120"/>
              </a:rPr>
              <a:t>、傳輸的媒體格式，確認彼此連線後就可以互相傳輸資料了</a:t>
            </a:r>
          </a:p>
        </p:txBody>
      </p:sp>
    </p:spTree>
    <p:extLst>
      <p:ext uri="{BB962C8B-B14F-4D97-AF65-F5344CB8AC3E}">
        <p14:creationId xmlns:p14="http://schemas.microsoft.com/office/powerpoint/2010/main" val="2448219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512ACFD3-F866-B6B1-8DBE-6E6A4BBD231D}"/>
              </a:ext>
            </a:extLst>
          </p:cNvPr>
          <p:cNvPicPr>
            <a:picLocks noChangeAspect="1"/>
          </p:cNvPicPr>
          <p:nvPr/>
        </p:nvPicPr>
        <p:blipFill>
          <a:blip r:embed="rId2"/>
          <a:stretch>
            <a:fillRect/>
          </a:stretch>
        </p:blipFill>
        <p:spPr>
          <a:xfrm>
            <a:off x="2225308" y="620694"/>
            <a:ext cx="3939540" cy="3509963"/>
          </a:xfrm>
          <a:prstGeom prst="rect">
            <a:avLst/>
          </a:prstGeom>
        </p:spPr>
      </p:pic>
      <p:sp>
        <p:nvSpPr>
          <p:cNvPr id="4" name="文字方塊 3">
            <a:extLst>
              <a:ext uri="{FF2B5EF4-FFF2-40B4-BE49-F238E27FC236}">
                <a16:creationId xmlns:a16="http://schemas.microsoft.com/office/drawing/2014/main" id="{FD332D36-8422-FFF5-82C2-5C654FA62008}"/>
              </a:ext>
            </a:extLst>
          </p:cNvPr>
          <p:cNvSpPr txBox="1"/>
          <p:nvPr/>
        </p:nvSpPr>
        <p:spPr>
          <a:xfrm>
            <a:off x="0" y="4077072"/>
            <a:ext cx="9144000" cy="2308324"/>
          </a:xfrm>
          <a:prstGeom prst="rect">
            <a:avLst/>
          </a:prstGeom>
          <a:noFill/>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理想的網路狀況如前頁，瀏覽器都是透過外網</a:t>
            </a:r>
            <a:r>
              <a:rPr lang="en-US" altLang="zh-TW" sz="1600" dirty="0" err="1">
                <a:latin typeface="微軟正黑體" panose="020B0604030504040204" pitchFamily="34" charset="-120"/>
                <a:ea typeface="微軟正黑體" panose="020B0604030504040204" pitchFamily="34" charset="-120"/>
              </a:rPr>
              <a:t>ip</a:t>
            </a:r>
            <a:r>
              <a:rPr lang="zh-TW" altLang="en-US" sz="1600" dirty="0">
                <a:latin typeface="微軟正黑體" panose="020B0604030504040204" pitchFamily="34" charset="-120"/>
                <a:ea typeface="微軟正黑體" panose="020B0604030504040204" pitchFamily="34" charset="-120"/>
              </a:rPr>
              <a:t>做連線，這樣就可以直接進行點對點的通訊。</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但真實的狀況是大部分的電腦，都是處在區域網路中並且有防火牆，如上圖，所以我們需要做以下兩個處理</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取得外網 </a:t>
            </a:r>
            <a:r>
              <a:rPr lang="en-US" altLang="zh-TW" sz="1600" dirty="0">
                <a:latin typeface="微軟正黑體" panose="020B0604030504040204" pitchFamily="34" charset="-120"/>
                <a:ea typeface="微軟正黑體" panose="020B0604030504040204" pitchFamily="34" charset="-120"/>
              </a:rPr>
              <a:t>IP </a:t>
            </a:r>
            <a:r>
              <a:rPr lang="zh-TW" altLang="en-US" sz="1600" dirty="0">
                <a:latin typeface="微軟正黑體" panose="020B0604030504040204" pitchFamily="34" charset="-120"/>
                <a:ea typeface="微軟正黑體" panose="020B0604030504040204" pitchFamily="34" charset="-120"/>
              </a:rPr>
              <a:t>地址映射</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交換網路資訊。</a:t>
            </a:r>
          </a:p>
          <a:p>
            <a:r>
              <a:rPr lang="zh-TW" altLang="en-US" sz="1600" dirty="0">
                <a:latin typeface="微軟正黑體" panose="020B0604030504040204" pitchFamily="34" charset="-120"/>
                <a:ea typeface="微軟正黑體" panose="020B0604030504040204" pitchFamily="34" charset="-120"/>
              </a:rPr>
              <a:t>透過 </a:t>
            </a:r>
            <a:r>
              <a:rPr lang="en-US" altLang="zh-TW" sz="1600" dirty="0">
                <a:latin typeface="微軟正黑體" panose="020B0604030504040204" pitchFamily="34" charset="-120"/>
                <a:ea typeface="微軟正黑體" panose="020B0604030504040204" pitchFamily="34" charset="-120"/>
              </a:rPr>
              <a:t>STUN server </a:t>
            </a:r>
            <a:r>
              <a:rPr lang="zh-TW" altLang="en-US" sz="1600" dirty="0">
                <a:latin typeface="微軟正黑體" panose="020B0604030504040204" pitchFamily="34" charset="-120"/>
                <a:ea typeface="微軟正黑體" panose="020B0604030504040204" pitchFamily="34" charset="-120"/>
              </a:rPr>
              <a:t>可以取得外網</a:t>
            </a:r>
            <a:r>
              <a:rPr lang="en-US" altLang="zh-TW" sz="1600" dirty="0" err="1">
                <a:latin typeface="微軟正黑體" panose="020B0604030504040204" pitchFamily="34" charset="-120"/>
                <a:ea typeface="微軟正黑體" panose="020B0604030504040204" pitchFamily="34" charset="-120"/>
              </a:rPr>
              <a:t>ip</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port</a:t>
            </a:r>
            <a:r>
              <a:rPr lang="zh-TW" altLang="en-US" sz="1600" dirty="0">
                <a:latin typeface="微軟正黑體" panose="020B0604030504040204" pitchFamily="34" charset="-120"/>
                <a:ea typeface="微軟正黑體" panose="020B0604030504040204" pitchFamily="34" charset="-120"/>
              </a:rPr>
              <a:t>，然後通過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告訴對方你可以怎麼連我，就可以連上線了，但是 </a:t>
            </a:r>
            <a:r>
              <a:rPr lang="en-US" altLang="zh-TW" sz="1600" dirty="0">
                <a:latin typeface="微軟正黑體" panose="020B0604030504040204" pitchFamily="34" charset="-120"/>
                <a:ea typeface="微軟正黑體" panose="020B0604030504040204" pitchFamily="34" charset="-120"/>
              </a:rPr>
              <a:t>STUN </a:t>
            </a:r>
            <a:r>
              <a:rPr lang="zh-TW" altLang="en-US" sz="1600" dirty="0">
                <a:latin typeface="微軟正黑體" panose="020B0604030504040204" pitchFamily="34" charset="-120"/>
                <a:ea typeface="微軟正黑體" panose="020B0604030504040204" pitchFamily="34" charset="-120"/>
              </a:rPr>
              <a:t>並不是每次都能成功，</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有多種不同類型，如果無法打洞成功較需要 </a:t>
            </a:r>
            <a:r>
              <a:rPr lang="en-US" altLang="zh-TW" sz="1600" dirty="0">
                <a:latin typeface="微軟正黑體" panose="020B0604030504040204" pitchFamily="34" charset="-120"/>
                <a:ea typeface="微軟正黑體" panose="020B0604030504040204" pitchFamily="34" charset="-120"/>
              </a:rPr>
              <a:t>TURN server </a:t>
            </a:r>
            <a:r>
              <a:rPr lang="zh-TW" altLang="en-US" sz="1600" dirty="0">
                <a:latin typeface="微軟正黑體" panose="020B0604030504040204" pitchFamily="34" charset="-120"/>
                <a:ea typeface="微軟正黑體" panose="020B0604030504040204" pitchFamily="34" charset="-120"/>
              </a:rPr>
              <a:t>來幫忙轉傳了，這邊先挖個坑，後面我們更詳細的來了解如何有效的進行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穿透，以及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分別有哪些類型。</a:t>
            </a:r>
          </a:p>
        </p:txBody>
      </p:sp>
    </p:spTree>
    <p:extLst>
      <p:ext uri="{BB962C8B-B14F-4D97-AF65-F5344CB8AC3E}">
        <p14:creationId xmlns:p14="http://schemas.microsoft.com/office/powerpoint/2010/main" val="1411396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686301"/>
            <a:ext cx="9144000" cy="6124754"/>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 </a:t>
            </a:r>
            <a:r>
              <a:rPr lang="zh-TW" altLang="en-US" sz="1400" dirty="0">
                <a:latin typeface="微軟正黑體" panose="020B0604030504040204" pitchFamily="34" charset="-120"/>
                <a:ea typeface="微軟正黑體" panose="020B0604030504040204" pitchFamily="34" charset="-120"/>
              </a:rPr>
              <a:t>新建一個目錄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c:\cmuhch-backup)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2. </a:t>
            </a:r>
            <a:r>
              <a:rPr lang="zh-TW" altLang="en-US" sz="1400" dirty="0">
                <a:latin typeface="微軟正黑體" panose="020B0604030504040204" pitchFamily="34" charset="-120"/>
                <a:ea typeface="微軟正黑體" panose="020B0604030504040204" pitchFamily="34" charset="-120"/>
              </a:rPr>
              <a:t>至新建的目錄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 cd </a:t>
            </a:r>
            <a:r>
              <a:rPr lang="en-US" altLang="zh-TW" sz="1400" dirty="0" err="1">
                <a:latin typeface="微軟正黑體" panose="020B0604030504040204" pitchFamily="34" charset="-120"/>
                <a:ea typeface="微軟正黑體" panose="020B0604030504040204" pitchFamily="34" charset="-120"/>
              </a:rPr>
              <a:t>cmuhch</a:t>
            </a:r>
            <a:r>
              <a:rPr lang="en-US" altLang="zh-TW" sz="1400" dirty="0">
                <a:latin typeface="微軟正黑體" panose="020B0604030504040204" pitchFamily="34" charset="-120"/>
                <a:ea typeface="微軟正黑體" panose="020B0604030504040204" pitchFamily="34" charset="-120"/>
              </a:rPr>
              <a:t>-backup)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3. </a:t>
            </a:r>
            <a:r>
              <a:rPr lang="zh-TW" altLang="en-US" sz="1400" b="0" i="0" dirty="0">
                <a:solidFill>
                  <a:srgbClr val="233452"/>
                </a:solidFill>
                <a:effectLst/>
                <a:latin typeface="微軟正黑體" panose="020B0604030504040204" pitchFamily="34" charset="-120"/>
                <a:ea typeface="微軟正黑體" panose="020B0604030504040204" pitchFamily="34" charset="-120"/>
              </a:rPr>
              <a:t>在</a:t>
            </a:r>
            <a:r>
              <a:rPr lang="zh-TW" altLang="en-US" sz="1400" dirty="0">
                <a:latin typeface="微軟正黑體" panose="020B0604030504040204" pitchFamily="34" charset="-120"/>
                <a:ea typeface="微軟正黑體" panose="020B0604030504040204" pitchFamily="34" charset="-120"/>
              </a:rPr>
              <a:t>新建的目錄</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即</a:t>
            </a:r>
            <a:r>
              <a:rPr lang="zh-TW" altLang="en-US" sz="1400" b="0" i="0" dirty="0">
                <a:solidFill>
                  <a:srgbClr val="233452"/>
                </a:solidFill>
                <a:effectLst/>
                <a:latin typeface="微軟正黑體" panose="020B0604030504040204" pitchFamily="34" charset="-120"/>
                <a:ea typeface="微軟正黑體" panose="020B0604030504040204" pitchFamily="34" charset="-120"/>
              </a:rPr>
              <a:t>目前工作區 </a:t>
            </a:r>
            <a:r>
              <a:rPr lang="en-US" altLang="zh-TW" sz="1400" b="0" i="0" dirty="0">
                <a:solidFill>
                  <a:srgbClr val="233452"/>
                </a:solidFill>
                <a:effectLst/>
                <a:latin typeface="微軟正黑體" panose="020B0604030504040204" pitchFamily="34" charset="-120"/>
                <a:ea typeface="微軟正黑體" panose="020B0604030504040204" pitchFamily="34" charset="-120"/>
              </a:rPr>
              <a:t>(Workspace) </a:t>
            </a:r>
            <a:r>
              <a:rPr lang="zh-TW" altLang="en-US" sz="1400" b="0" i="0" dirty="0">
                <a:solidFill>
                  <a:srgbClr val="233452"/>
                </a:solidFill>
                <a:effectLst/>
                <a:latin typeface="微軟正黑體" panose="020B0604030504040204" pitchFamily="34" charset="-120"/>
                <a:ea typeface="微軟正黑體" panose="020B0604030504040204" pitchFamily="34" charset="-120"/>
              </a:rPr>
              <a:t>內</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建立一個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folder,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init</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4. </a:t>
            </a:r>
            <a:r>
              <a:rPr lang="zh-TW" altLang="en-US" sz="1400" b="0" i="0" dirty="0">
                <a:solidFill>
                  <a:srgbClr val="233452"/>
                </a:solidFill>
                <a:effectLst/>
                <a:latin typeface="微軟正黑體" panose="020B0604030504040204" pitchFamily="34" charset="-120"/>
                <a:ea typeface="微軟正黑體" panose="020B0604030504040204" pitchFamily="34" charset="-120"/>
              </a:rPr>
              <a:t>設定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config </a:t>
            </a:r>
            <a:r>
              <a:rPr lang="zh-TW" altLang="en-US" sz="1400" b="0" i="0" dirty="0">
                <a:solidFill>
                  <a:srgbClr val="233452"/>
                </a:solidFill>
                <a:effectLst/>
                <a:latin typeface="微軟正黑體" panose="020B0604030504040204" pitchFamily="34" charset="-120"/>
                <a:ea typeface="微軟正黑體" panose="020B0604030504040204" pitchFamily="34" charset="-120"/>
              </a:rPr>
              <a:t>環境</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config --global user.name “</a:t>
            </a:r>
            <a:r>
              <a:rPr lang="en-US" altLang="zh-TW" sz="1400" b="1" dirty="0" err="1">
                <a:latin typeface="微軟正黑體" panose="020B0604030504040204" pitchFamily="34" charset="-120"/>
                <a:ea typeface="微軟正黑體" panose="020B0604030504040204" pitchFamily="34" charset="-120"/>
              </a:rPr>
              <a:t>chenjuichi</a:t>
            </a:r>
            <a:r>
              <a:rPr lang="en-US" altLang="zh-TW" sz="1400" b="1"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config --global </a:t>
            </a:r>
            <a:r>
              <a:rPr lang="en-US" altLang="zh-TW" sz="1400" b="1" dirty="0" err="1">
                <a:latin typeface="微軟正黑體" panose="020B0604030504040204" pitchFamily="34" charset="-120"/>
                <a:ea typeface="微軟正黑體" panose="020B0604030504040204" pitchFamily="34" charset="-120"/>
              </a:rPr>
              <a:t>user.email</a:t>
            </a:r>
            <a:r>
              <a:rPr lang="en-US" altLang="zh-TW"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chenjuichi@gmail.com</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 </a:t>
            </a:r>
            <a:r>
              <a:rPr lang="zh-TW" altLang="en-US" sz="1400" dirty="0">
                <a:latin typeface="微軟正黑體" panose="020B0604030504040204" pitchFamily="34" charset="-120"/>
                <a:ea typeface="微軟正黑體" panose="020B0604030504040204" pitchFamily="34" charset="-120"/>
              </a:rPr>
              <a:t>建立索引</a:t>
            </a:r>
            <a:r>
              <a:rPr lang="en-US" altLang="zh-TW" sz="1400"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   ◆所有檔案建立索引  </a:t>
            </a:r>
            <a:r>
              <a:rPr lang="en-US" altLang="zh-TW" sz="1400" b="1" dirty="0">
                <a:highlight>
                  <a:srgbClr val="00FFFF"/>
                </a:highlight>
                <a:latin typeface="微軟正黑體" panose="020B0604030504040204" pitchFamily="34" charset="-120"/>
                <a:ea typeface="微軟正黑體" panose="020B0604030504040204" pitchFamily="34" charset="-120"/>
              </a:rPr>
              <a:t>git add . </a:t>
            </a:r>
            <a:r>
              <a:rPr lang="en-US" altLang="zh-TW" sz="1400" b="1" dirty="0">
                <a:latin typeface="微軟正黑體" panose="020B0604030504040204" pitchFamily="34" charset="-120"/>
                <a:ea typeface="微軟正黑體" panose="020B0604030504040204" pitchFamily="34" charset="-120"/>
              </a:rPr>
              <a:t>   </a:t>
            </a:r>
          </a:p>
          <a:p>
            <a:r>
              <a:rPr lang="zh-TW" altLang="en-US" sz="1400" b="1" dirty="0">
                <a:highlight>
                  <a:srgbClr val="FF00FF"/>
                </a:highlight>
                <a:latin typeface="微軟正黑體" panose="020B0604030504040204" pitchFamily="34" charset="-120"/>
                <a:ea typeface="微軟正黑體" panose="020B0604030504040204" pitchFamily="34" charset="-120"/>
              </a:rPr>
              <a:t>註</a:t>
            </a:r>
            <a:r>
              <a:rPr lang="en-US" altLang="zh-TW" sz="1400" b="1" dirty="0">
                <a:highlight>
                  <a:srgbClr val="FF00FF"/>
                </a:highlight>
                <a:latin typeface="微軟正黑體" panose="020B0604030504040204" pitchFamily="34" charset="-120"/>
                <a:ea typeface="微軟正黑體" panose="020B0604030504040204" pitchFamily="34" charset="-120"/>
              </a:rPr>
              <a:t>(2023-11-1): git config --global --add </a:t>
            </a:r>
            <a:r>
              <a:rPr lang="en-US" altLang="zh-TW" sz="1400" b="1" dirty="0" err="1">
                <a:highlight>
                  <a:srgbClr val="FF00FF"/>
                </a:highlight>
                <a:latin typeface="微軟正黑體" panose="020B0604030504040204" pitchFamily="34" charset="-120"/>
                <a:ea typeface="微軟正黑體" panose="020B0604030504040204" pitchFamily="34" charset="-120"/>
              </a:rPr>
              <a:t>safe.directory</a:t>
            </a:r>
            <a:r>
              <a:rPr lang="en-US" altLang="zh-TW" sz="1400" b="1" dirty="0">
                <a:highlight>
                  <a:srgbClr val="FF00FF"/>
                </a:highlight>
                <a:latin typeface="微軟正黑體" panose="020B0604030504040204" pitchFamily="34" charset="-120"/>
                <a:ea typeface="微軟正黑體" panose="020B0604030504040204" pitchFamily="34" charset="-120"/>
              </a:rPr>
              <a:t> C:/cmuhch-backup3</a:t>
            </a:r>
          </a:p>
          <a:p>
            <a:r>
              <a:rPr lang="zh-TW" altLang="en-US" sz="1400" dirty="0">
                <a:latin typeface="微軟正黑體" panose="020B0604030504040204" pitchFamily="34" charset="-120"/>
                <a:ea typeface="微軟正黑體" panose="020B0604030504040204" pitchFamily="34" charset="-120"/>
              </a:rPr>
              <a:t>   ◆指定檔案建立索引  </a:t>
            </a:r>
            <a:r>
              <a:rPr lang="en-US" altLang="zh-TW" sz="1400" b="1" dirty="0">
                <a:latin typeface="微軟正黑體" panose="020B0604030504040204" pitchFamily="34" charset="-120"/>
                <a:ea typeface="微軟正黑體" panose="020B0604030504040204" pitchFamily="34" charset="-120"/>
              </a:rPr>
              <a:t>git add helloword.txt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5-1 To remove the file only from the Git repository and not remove it from the filesystem</a:t>
            </a:r>
          </a:p>
          <a:p>
            <a:r>
              <a:rPr lang="en-US" altLang="zh-TW" sz="1400" b="1" dirty="0">
                <a:latin typeface="微軟正黑體" panose="020B0604030504040204" pitchFamily="34" charset="-120"/>
                <a:ea typeface="微軟正黑體" panose="020B0604030504040204" pitchFamily="34" charset="-120"/>
              </a:rPr>
              <a:t>     git rm --cached file1.txt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6. </a:t>
            </a:r>
            <a:r>
              <a:rPr lang="zh-TW" altLang="en-US" sz="1400" dirty="0">
                <a:latin typeface="微軟正黑體" panose="020B0604030504040204" pitchFamily="34" charset="-120"/>
                <a:ea typeface="微軟正黑體" panose="020B0604030504040204" pitchFamily="34" charset="-120"/>
              </a:rPr>
              <a:t>將索引檔案提交至</a:t>
            </a:r>
            <a:r>
              <a:rPr lang="zh-TW" altLang="en-US" sz="1400" dirty="0">
                <a:highlight>
                  <a:srgbClr val="FFFF00"/>
                </a:highlight>
                <a:latin typeface="微軟正黑體" panose="020B0604030504040204" pitchFamily="34" charset="-120"/>
                <a:ea typeface="微軟正黑體" panose="020B0604030504040204" pitchFamily="34" charset="-120"/>
              </a:rPr>
              <a:t>本地數據庫 </a:t>
            </a:r>
            <a:r>
              <a:rPr lang="en-US" altLang="zh-TW" sz="1400" dirty="0">
                <a:latin typeface="微軟正黑體" panose="020B0604030504040204" pitchFamily="34" charset="-120"/>
                <a:ea typeface="微軟正黑體" panose="020B0604030504040204" pitchFamily="34" charset="-120"/>
              </a:rPr>
              <a:t>(Local Repository)</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commit -m "add helloword.txt“</a:t>
            </a: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建立 </a:t>
            </a:r>
            <a:r>
              <a:rPr lang="en-US" altLang="zh-TW" sz="1400" b="1" dirty="0">
                <a:latin typeface="微軟正黑體" panose="020B0604030504040204" pitchFamily="34" charset="-120"/>
                <a:ea typeface="微軟正黑體" panose="020B0604030504040204" pitchFamily="34" charset="-120"/>
              </a:rPr>
              <a:t>commit</a:t>
            </a:r>
            <a:r>
              <a:rPr lang="zh-TW" altLang="en-US" sz="1400" b="1" dirty="0">
                <a:latin typeface="微軟正黑體" panose="020B0604030504040204" pitchFamily="34" charset="-120"/>
                <a:ea typeface="微軟正黑體" panose="020B0604030504040204" pitchFamily="34" charset="-120"/>
              </a:rPr>
              <a:t>之後</a:t>
            </a:r>
            <a:r>
              <a:rPr lang="en-US" altLang="zh-TW" sz="1400" b="1" dirty="0">
                <a:latin typeface="微軟正黑體" panose="020B0604030504040204" pitchFamily="34" charset="-120"/>
                <a:ea typeface="微軟正黑體" panose="020B0604030504040204" pitchFamily="34" charset="-120"/>
              </a:rPr>
              <a:t>, </a:t>
            </a:r>
            <a:r>
              <a:rPr lang="zh-TW" altLang="en-US" sz="1400" b="1" dirty="0">
                <a:highlight>
                  <a:srgbClr val="FFFF00"/>
                </a:highlight>
                <a:latin typeface="微軟正黑體" panose="020B0604030504040204" pitchFamily="34" charset="-120"/>
                <a:ea typeface="微軟正黑體" panose="020B0604030504040204" pitchFamily="34" charset="-120"/>
              </a:rPr>
              <a:t>預設的分支名稱為 </a:t>
            </a:r>
            <a:r>
              <a:rPr lang="en-US" altLang="zh-TW" sz="1400" b="1" dirty="0">
                <a:highlight>
                  <a:srgbClr val="FFFF00"/>
                </a:highlight>
                <a:latin typeface="微軟正黑體" panose="020B0604030504040204" pitchFamily="34" charset="-120"/>
                <a:ea typeface="微軟正黑體" panose="020B0604030504040204" pitchFamily="34" charset="-120"/>
              </a:rPr>
              <a:t>master</a:t>
            </a:r>
          </a:p>
          <a:p>
            <a:endParaRPr lang="en-US" altLang="zh-TW" sz="1400" b="1" dirty="0">
              <a:highlight>
                <a:srgbClr val="FFFF00"/>
              </a:highlight>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7. </a:t>
            </a:r>
            <a:r>
              <a:rPr lang="zh-TW" altLang="en-US" sz="1400" dirty="0">
                <a:latin typeface="微軟正黑體" panose="020B0604030504040204" pitchFamily="34" charset="-120"/>
                <a:ea typeface="微軟正黑體" panose="020B0604030504040204" pitchFamily="34" charset="-120"/>
              </a:rPr>
              <a:t>在</a:t>
            </a:r>
            <a:r>
              <a:rPr lang="en-US" altLang="zh-TW" sz="1400" dirty="0" err="1">
                <a:latin typeface="微軟正黑體" panose="020B0604030504040204" pitchFamily="34" charset="-120"/>
                <a:ea typeface="微軟正黑體" panose="020B0604030504040204" pitchFamily="34" charset="-120"/>
              </a:rPr>
              <a:t>github</a:t>
            </a:r>
            <a:r>
              <a:rPr lang="zh-TW" altLang="en-US" sz="1400" dirty="0">
                <a:latin typeface="微軟正黑體" panose="020B0604030504040204" pitchFamily="34" charset="-120"/>
                <a:ea typeface="微軟正黑體" panose="020B0604030504040204" pitchFamily="34" charset="-120"/>
              </a:rPr>
              <a:t>新增一個數據庫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8.</a:t>
            </a:r>
            <a:r>
              <a:rPr lang="zh-TW" altLang="en-US" sz="1400" dirty="0">
                <a:latin typeface="微軟正黑體" panose="020B0604030504040204" pitchFamily="34" charset="-120"/>
                <a:ea typeface="微軟正黑體" panose="020B0604030504040204" pitchFamily="34" charset="-120"/>
              </a:rPr>
              <a:t> 添加一個遠端數據庫</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b="1"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remote add origin </a:t>
            </a:r>
            <a:r>
              <a:rPr lang="en-US" altLang="zh-TW" sz="1400" b="1" dirty="0">
                <a:latin typeface="微軟正黑體" panose="020B0604030504040204" pitchFamily="34" charset="-120"/>
                <a:ea typeface="微軟正黑體" panose="020B0604030504040204" pitchFamily="34" charset="-120"/>
                <a:hlinkClick r:id="rId3"/>
              </a:rPr>
              <a:t>https://github.com/chenjuichi/cmuhch-backup.git</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FFFF00"/>
                </a:highlight>
                <a:latin typeface="微軟正黑體" panose="020B0604030504040204" pitchFamily="34" charset="-120"/>
                <a:ea typeface="微軟正黑體" panose="020B0604030504040204" pitchFamily="34" charset="-120"/>
              </a:rPr>
              <a:t>origin </a:t>
            </a:r>
            <a:r>
              <a:rPr lang="zh-TW" altLang="en-US" sz="1400" b="1" dirty="0">
                <a:highlight>
                  <a:srgbClr val="FFFF00"/>
                </a:highlight>
                <a:latin typeface="微軟正黑體" panose="020B0604030504040204" pitchFamily="34" charset="-120"/>
                <a:ea typeface="微軟正黑體" panose="020B0604030504040204" pitchFamily="34" charset="-120"/>
              </a:rPr>
              <a:t>為遠端數據庫的簡稱</a:t>
            </a:r>
            <a:endParaRPr lang="en-US" altLang="zh-TW" sz="1400"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87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6340197"/>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9. </a:t>
            </a:r>
            <a:r>
              <a:rPr lang="zh-TW" altLang="en-US" sz="1400" dirty="0">
                <a:latin typeface="微軟正黑體" panose="020B0604030504040204" pitchFamily="34" charset="-120"/>
                <a:ea typeface="微軟正黑體" panose="020B0604030504040204" pitchFamily="34" charset="-120"/>
              </a:rPr>
              <a:t>將本地數據庫加入</a:t>
            </a:r>
            <a:r>
              <a:rPr lang="zh-TW" altLang="en-US" sz="1400" dirty="0">
                <a:highlight>
                  <a:srgbClr val="FFFF00"/>
                </a:highlight>
                <a:latin typeface="微軟正黑體" panose="020B0604030504040204" pitchFamily="34" charset="-120"/>
                <a:ea typeface="微軟正黑體" panose="020B0604030504040204" pitchFamily="34" charset="-120"/>
              </a:rPr>
              <a:t>遠端數據庫</a:t>
            </a:r>
            <a:endParaRPr lang="en-US" altLang="zh-TW" sz="1400" dirty="0">
              <a:highlight>
                <a:srgbClr val="FFFF00"/>
              </a:highlight>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push -u origin master </a:t>
            </a:r>
            <a:r>
              <a:rPr lang="en-US" altLang="zh-TW" sz="1400" b="1" dirty="0">
                <a:latin typeface="微軟正黑體" panose="020B0604030504040204" pitchFamily="34" charset="-120"/>
                <a:ea typeface="微軟正黑體" panose="020B0604030504040204" pitchFamily="34" charset="-120"/>
              </a:rPr>
              <a:t> or  </a:t>
            </a:r>
            <a:r>
              <a:rPr lang="en-US" altLang="zh-TW" sz="1400" b="1" dirty="0">
                <a:highlight>
                  <a:srgbClr val="00FFFF"/>
                </a:highlight>
                <a:latin typeface="微軟正黑體" panose="020B0604030504040204" pitchFamily="34" charset="-120"/>
                <a:ea typeface="微軟正黑體" panose="020B0604030504040204" pitchFamily="34" charset="-120"/>
              </a:rPr>
              <a:t>git push --all origin</a:t>
            </a:r>
          </a:p>
          <a:p>
            <a:r>
              <a:rPr lang="en-US" altLang="zh-TW" sz="1400" b="1" dirty="0">
                <a:highlight>
                  <a:srgbClr val="00FFFF"/>
                </a:highlight>
                <a:latin typeface="微軟正黑體" panose="020B0604030504040204" pitchFamily="34" charset="-120"/>
                <a:ea typeface="微軟正黑體" panose="020B0604030504040204" pitchFamily="34" charset="-120"/>
              </a:rPr>
              <a:t>    </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1:</a:t>
            </a:r>
            <a:r>
              <a:rPr lang="zh-TW" altLang="en-US" sz="1400" b="1" dirty="0">
                <a:latin typeface="微軟正黑體" panose="020B0604030504040204" pitchFamily="34" charset="-120"/>
                <a:ea typeface="微軟正黑體" panose="020B0604030504040204" pitchFamily="34" charset="-120"/>
              </a:rPr>
              <a:t>如果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目錄內沒有其他分支，可以直接用 </a:t>
            </a:r>
            <a:r>
              <a:rPr lang="en-US" altLang="zh-TW" sz="1400" b="1" dirty="0">
                <a:latin typeface="微軟正黑體" panose="020B0604030504040204" pitchFamily="34" charset="-120"/>
                <a:ea typeface="微軟正黑體" panose="020B0604030504040204" pitchFamily="34" charset="-120"/>
              </a:rPr>
              <a:t>git push</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2:</a:t>
            </a:r>
            <a:r>
              <a:rPr lang="zh-TW" altLang="en-US" sz="1400" b="1" dirty="0">
                <a:latin typeface="微軟正黑體" panose="020B0604030504040204" pitchFamily="34" charset="-120"/>
                <a:ea typeface="微軟正黑體" panose="020B0604030504040204" pitchFamily="34" charset="-120"/>
              </a:rPr>
              <a:t>上傳所有分支至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指令</a:t>
            </a:r>
            <a:r>
              <a:rPr lang="en-US" altLang="zh-TW" sz="1400" b="1" dirty="0">
                <a:latin typeface="微軟正黑體" panose="020B0604030504040204" pitchFamily="34" charset="-120"/>
                <a:ea typeface="微軟正黑體" panose="020B0604030504040204" pitchFamily="34" charset="-120"/>
              </a:rPr>
              <a:t>: git push --all origin</a:t>
            </a:r>
          </a:p>
          <a:p>
            <a:r>
              <a:rPr lang="en-US" altLang="zh-TW" sz="1400" b="1" dirty="0">
                <a:latin typeface="微軟正黑體" panose="020B0604030504040204" pitchFamily="34" charset="-120"/>
                <a:ea typeface="微軟正黑體" panose="020B0604030504040204" pitchFamily="34" charset="-120"/>
              </a:rPr>
              <a:t> </a:t>
            </a:r>
          </a:p>
          <a:p>
            <a:r>
              <a:rPr lang="en-US" altLang="zh-TW" sz="1400" dirty="0">
                <a:latin typeface="微軟正黑體" panose="020B0604030504040204" pitchFamily="34" charset="-120"/>
                <a:ea typeface="微軟正黑體" panose="020B0604030504040204" pitchFamily="34" charset="-120"/>
              </a:rPr>
              <a:t>10. </a:t>
            </a:r>
            <a:r>
              <a:rPr lang="zh-TW" altLang="en-US" sz="1400" dirty="0">
                <a:latin typeface="微軟正黑體" panose="020B0604030504040204" pitchFamily="34" charset="-120"/>
                <a:ea typeface="微軟正黑體" panose="020B0604030504040204" pitchFamily="34" charset="-120"/>
              </a:rPr>
              <a:t>顯示遠端數據庫清單</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11. </a:t>
            </a:r>
            <a:r>
              <a:rPr lang="zh-TW" altLang="en-US" sz="1400" dirty="0">
                <a:latin typeface="微軟正黑體" panose="020B0604030504040204" pitchFamily="34" charset="-120"/>
                <a:ea typeface="微軟正黑體" panose="020B0604030504040204" pitchFamily="34" charset="-120"/>
              </a:rPr>
              <a:t>檢視目前工作目錄 </a:t>
            </a:r>
            <a:r>
              <a:rPr lang="en-US" altLang="zh-TW" sz="1400" dirty="0">
                <a:latin typeface="微軟正黑體" panose="020B0604030504040204" pitchFamily="34" charset="-120"/>
                <a:ea typeface="微軟正黑體" panose="020B0604030504040204" pitchFamily="34" charset="-120"/>
              </a:rPr>
              <a:t>(Working Directory) </a:t>
            </a:r>
            <a:r>
              <a:rPr lang="zh-TW" altLang="en-US" sz="1400" dirty="0">
                <a:latin typeface="微軟正黑體" panose="020B0604030504040204" pitchFamily="34" charset="-120"/>
                <a:ea typeface="微軟正黑體" panose="020B0604030504040204" pitchFamily="34" charset="-120"/>
              </a:rPr>
              <a:t>中所有檔案的情形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status         # </a:t>
            </a:r>
            <a:r>
              <a:rPr lang="zh-TW" altLang="en-US" sz="1400" b="1" dirty="0">
                <a:latin typeface="微軟正黑體" panose="020B0604030504040204" pitchFamily="34" charset="-120"/>
                <a:ea typeface="微軟正黑體" panose="020B0604030504040204" pitchFamily="34" charset="-120"/>
              </a:rPr>
              <a:t>列出所有檔案的情形</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log              # </a:t>
            </a:r>
            <a:r>
              <a:rPr lang="zh-TW" altLang="en-US" sz="1400" b="1" dirty="0">
                <a:latin typeface="微軟正黑體" panose="020B0604030504040204" pitchFamily="34" charset="-120"/>
                <a:ea typeface="微軟正黑體" panose="020B0604030504040204" pitchFamily="34" charset="-120"/>
              </a:rPr>
              <a:t>列出詳細的作者、時間、</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p>
          <a:p>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reflog</a:t>
            </a:r>
            <a:r>
              <a:rPr lang="en-US" altLang="zh-TW" sz="1400" b="1" dirty="0">
                <a:latin typeface="微軟正黑體" panose="020B0604030504040204" pitchFamily="34" charset="-120"/>
                <a:ea typeface="微軟正黑體" panose="020B0604030504040204" pitchFamily="34" charset="-120"/>
              </a:rPr>
              <a:t>         # </a:t>
            </a:r>
            <a:r>
              <a:rPr lang="zh-TW" altLang="en-US" sz="1400" b="1" dirty="0">
                <a:latin typeface="微軟正黑體" panose="020B0604030504040204" pitchFamily="34" charset="-120"/>
                <a:ea typeface="微軟正黑體" panose="020B0604030504040204" pitchFamily="34" charset="-120"/>
              </a:rPr>
              <a:t>列出 </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 </a:t>
            </a:r>
            <a:r>
              <a:rPr lang="zh-TW" altLang="en-US" sz="1400" b="1" dirty="0">
                <a:latin typeface="微軟正黑體" panose="020B0604030504040204" pitchFamily="34" charset="-120"/>
                <a:ea typeface="微軟正黑體" panose="020B0604030504040204" pitchFamily="34" charset="-120"/>
              </a:rPr>
              <a:t>查看本地所有分支</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-a  # </a:t>
            </a:r>
            <a:r>
              <a:rPr lang="zh-TW" altLang="en-US" sz="1400" b="1" dirty="0">
                <a:latin typeface="微軟正黑體" panose="020B0604030504040204" pitchFamily="34" charset="-120"/>
                <a:ea typeface="微軟正黑體" panose="020B0604030504040204" pitchFamily="34" charset="-120"/>
              </a:rPr>
              <a:t>查看所有分支</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含遠端分支</a:t>
            </a:r>
            <a:r>
              <a:rPr lang="en-US" altLang="zh-TW" sz="1400" b="1" dirty="0">
                <a:latin typeface="微軟正黑體" panose="020B0604030504040204" pitchFamily="34" charset="-120"/>
                <a:ea typeface="微軟正黑體" panose="020B0604030504040204" pitchFamily="34" charset="-120"/>
              </a:rPr>
              <a:t>)</a:t>
            </a:r>
          </a:p>
          <a:p>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12. </a:t>
            </a:r>
            <a:r>
              <a:rPr lang="zh-TW" altLang="en-US" sz="1400" dirty="0">
                <a:latin typeface="微軟正黑體" panose="020B0604030504040204" pitchFamily="34" charset="-120"/>
                <a:ea typeface="微軟正黑體" panose="020B0604030504040204" pitchFamily="34" charset="-120"/>
              </a:rPr>
              <a:t>查看目前 </a:t>
            </a:r>
            <a:r>
              <a:rPr lang="en-US" altLang="zh-TW" sz="1400" dirty="0">
                <a:latin typeface="微軟正黑體" panose="020B0604030504040204" pitchFamily="34" charset="-120"/>
                <a:ea typeface="微軟正黑體" panose="020B0604030504040204" pitchFamily="34" charset="-120"/>
              </a:rPr>
              <a:t>Remote </a:t>
            </a:r>
            <a:r>
              <a:rPr lang="zh-TW" altLang="en-US" sz="1400" dirty="0">
                <a:latin typeface="微軟正黑體" panose="020B0604030504040204" pitchFamily="34" charset="-120"/>
                <a:ea typeface="微軟正黑體" panose="020B0604030504040204" pitchFamily="34" charset="-120"/>
              </a:rPr>
              <a:t>連線位置</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-v</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13. </a:t>
            </a:r>
            <a:r>
              <a:rPr lang="zh-TW" altLang="en-US" sz="1400" dirty="0">
                <a:latin typeface="微軟正黑體" panose="020B0604030504040204" pitchFamily="34" charset="-120"/>
                <a:ea typeface="微軟正黑體" panose="020B0604030504040204" pitchFamily="34" charset="-120"/>
              </a:rPr>
              <a:t>修改遠端數據庫名稱</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rename </a:t>
            </a:r>
            <a:r>
              <a:rPr lang="zh-TW" altLang="en-US" sz="1400" b="1" dirty="0">
                <a:latin typeface="微軟正黑體" panose="020B0604030504040204" pitchFamily="34" charset="-120"/>
                <a:ea typeface="微軟正黑體" panose="020B0604030504040204" pitchFamily="34" charset="-120"/>
              </a:rPr>
              <a:t>原本的名稱 修改後名稱</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例</a:t>
            </a:r>
            <a:r>
              <a:rPr lang="en-US" altLang="zh-TW" sz="1400" b="1" dirty="0">
                <a:latin typeface="微軟正黑體" panose="020B0604030504040204" pitchFamily="34" charset="-120"/>
                <a:ea typeface="微軟正黑體" panose="020B0604030504040204" pitchFamily="34" charset="-120"/>
              </a:rPr>
              <a:t>: git remote origin </a:t>
            </a:r>
            <a:r>
              <a:rPr lang="en-US" altLang="zh-TW" sz="1400" b="1" dirty="0" err="1">
                <a:latin typeface="微軟正黑體" panose="020B0604030504040204" pitchFamily="34" charset="-120"/>
                <a:ea typeface="微軟正黑體" panose="020B0604030504040204" pitchFamily="34" charset="-120"/>
              </a:rPr>
              <a:t>myGit</a:t>
            </a:r>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14. </a:t>
            </a:r>
            <a:r>
              <a:rPr lang="zh-TW" altLang="en-US" sz="1400" dirty="0">
                <a:latin typeface="微軟正黑體" panose="020B0604030504040204" pitchFamily="34" charset="-120"/>
                <a:ea typeface="微軟正黑體" panose="020B0604030504040204" pitchFamily="34" charset="-120"/>
              </a:rPr>
              <a:t>建立一個分支</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branch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15. checkout </a:t>
            </a:r>
            <a:r>
              <a:rPr lang="zh-TW" altLang="en-US" sz="1400" dirty="0">
                <a:latin typeface="微軟正黑體" panose="020B0604030504040204" pitchFamily="34" charset="-120"/>
                <a:ea typeface="微軟正黑體" panose="020B0604030504040204" pitchFamily="34" charset="-120"/>
              </a:rPr>
              <a:t>到分支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checkout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156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1815882"/>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16. </a:t>
            </a:r>
            <a:r>
              <a:rPr lang="zh-TW" altLang="en-US" sz="1400" dirty="0">
                <a:latin typeface="微軟正黑體" panose="020B0604030504040204" pitchFamily="34" charset="-120"/>
                <a:ea typeface="微軟正黑體" panose="020B0604030504040204" pitchFamily="34" charset="-120"/>
              </a:rPr>
              <a:t>推送分支到遠端數據庫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push origin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17. </a:t>
            </a:r>
            <a:r>
              <a:rPr lang="zh-TW" altLang="en-US" sz="1400" dirty="0">
                <a:latin typeface="微軟正黑體" panose="020B0604030504040204" pitchFamily="34" charset="-120"/>
                <a:ea typeface="微軟正黑體" panose="020B0604030504040204" pitchFamily="34" charset="-120"/>
              </a:rPr>
              <a:t>刪除指定分支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branch -d &lt;name&gt;</a:t>
            </a:r>
          </a:p>
          <a:p>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1054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E79FB5E-0733-3E28-931E-B455F7AF35C7}"/>
              </a:ext>
            </a:extLst>
          </p:cNvPr>
          <p:cNvSpPr txBox="1"/>
          <p:nvPr/>
        </p:nvSpPr>
        <p:spPr>
          <a:xfrm>
            <a:off x="42984" y="638511"/>
            <a:ext cx="8729582" cy="4708981"/>
          </a:xfrm>
          <a:prstGeom prst="rect">
            <a:avLst/>
          </a:prstGeom>
          <a:noFill/>
        </p:spPr>
        <p:txBody>
          <a:bodyPr wrap="square">
            <a:spAutoFit/>
          </a:bodyPr>
          <a:lstStyle/>
          <a:p>
            <a:pPr algn="just"/>
            <a:r>
              <a:rPr lang="zh-TW" altLang="en-US" b="1" i="0" dirty="0">
                <a:solidFill>
                  <a:srgbClr val="212529"/>
                </a:solidFill>
                <a:effectLst/>
                <a:latin typeface="Libre Baskerville" panose="020B0604020202020204" pitchFamily="2" charset="0"/>
              </a:rPr>
              <a:t> </a:t>
            </a:r>
            <a:r>
              <a:rPr lang="en-US" altLang="zh-TW" sz="1600" b="1" i="0" dirty="0">
                <a:solidFill>
                  <a:srgbClr val="212529"/>
                </a:solidFill>
                <a:effectLst/>
                <a:latin typeface="Libre Baskerville" panose="020B0604020202020204" pitchFamily="2" charset="0"/>
              </a:rPr>
              <a:t>1. </a:t>
            </a:r>
            <a:r>
              <a:rPr lang="zh-TW" altLang="en-US" sz="1600" b="1" i="0" dirty="0">
                <a:solidFill>
                  <a:srgbClr val="212529"/>
                </a:solidFill>
                <a:effectLst/>
                <a:latin typeface="Libre Baskerville" panose="020B0604020202020204" pitchFamily="2" charset="0"/>
              </a:rPr>
              <a:t>開啟 </a:t>
            </a:r>
            <a:r>
              <a:rPr lang="en-US" altLang="zh-TW" sz="1600" b="1" i="0" dirty="0">
                <a:solidFill>
                  <a:srgbClr val="212529"/>
                </a:solidFill>
                <a:effectLst/>
                <a:latin typeface="Libre Baskerville" panose="020B0604020202020204" pitchFamily="2" charset="0"/>
              </a:rPr>
              <a:t>Port 3306</a:t>
            </a:r>
          </a:p>
          <a:p>
            <a:pPr algn="just"/>
            <a:r>
              <a:rPr lang="en-US" altLang="zh-TW" sz="1200" b="0" i="0" dirty="0">
                <a:solidFill>
                  <a:srgbClr val="212529"/>
                </a:solidFill>
                <a:effectLst/>
                <a:latin typeface="Raleway" panose="020B0403030101060003" pitchFamily="34" charset="0"/>
              </a:rPr>
              <a:t>MySQL </a:t>
            </a:r>
            <a:r>
              <a:rPr lang="zh-TW" altLang="en-US" sz="1200" b="0" i="0" dirty="0">
                <a:solidFill>
                  <a:srgbClr val="212529"/>
                </a:solidFill>
                <a:effectLst/>
                <a:latin typeface="Raleway" panose="020B0403030101060003" pitchFamily="34" charset="0"/>
              </a:rPr>
              <a:t>預設的 </a:t>
            </a:r>
            <a:r>
              <a:rPr lang="en-US" altLang="zh-TW" sz="1200" b="0" i="0" dirty="0">
                <a:solidFill>
                  <a:srgbClr val="212529"/>
                </a:solidFill>
                <a:effectLst/>
                <a:latin typeface="Raleway" panose="020B0403030101060003" pitchFamily="34" charset="0"/>
              </a:rPr>
              <a:t>Port </a:t>
            </a:r>
            <a:r>
              <a:rPr lang="zh-TW" altLang="en-US" sz="1200" b="0" i="0" dirty="0">
                <a:solidFill>
                  <a:srgbClr val="212529"/>
                </a:solidFill>
                <a:effectLst/>
                <a:latin typeface="Raleway" panose="020B0403030101060003" pitchFamily="34" charset="0"/>
              </a:rPr>
              <a:t>是 </a:t>
            </a:r>
            <a:r>
              <a:rPr lang="en-US" altLang="zh-TW" sz="1200" b="0" i="0" dirty="0">
                <a:solidFill>
                  <a:srgbClr val="212529"/>
                </a:solidFill>
                <a:effectLst/>
                <a:latin typeface="Raleway" panose="020B0403030101060003" pitchFamily="34" charset="0"/>
              </a:rPr>
              <a:t>3306</a:t>
            </a:r>
            <a:r>
              <a:rPr lang="zh-TW" altLang="en-US" sz="1200" b="0" i="0" dirty="0">
                <a:solidFill>
                  <a:srgbClr val="212529"/>
                </a:solidFill>
                <a:effectLst/>
                <a:latin typeface="Raleway" panose="020B0403030101060003" pitchFamily="34" charset="0"/>
              </a:rPr>
              <a:t>，必須先開啟伺服器的連接埠，並確認防火牆的設定。尤其如果是建立在 </a:t>
            </a:r>
            <a:r>
              <a:rPr lang="en-US" altLang="zh-TW" sz="1200" b="0" i="0" dirty="0">
                <a:solidFill>
                  <a:srgbClr val="212529"/>
                </a:solidFill>
                <a:effectLst/>
                <a:latin typeface="Raleway" panose="020B0403030101060003" pitchFamily="34" charset="0"/>
              </a:rPr>
              <a:t>GCP</a:t>
            </a:r>
            <a:r>
              <a:rPr lang="zh-TW" altLang="en-US" sz="1200" b="0" i="0" dirty="0">
                <a:solidFill>
                  <a:srgbClr val="212529"/>
                </a:solidFill>
                <a:effectLst/>
                <a:latin typeface="Raleway" panose="020B0403030101060003" pitchFamily="34" charset="0"/>
              </a:rPr>
              <a:t>、</a:t>
            </a:r>
            <a:r>
              <a:rPr lang="en-US" altLang="zh-TW" sz="1200" b="0" i="0" dirty="0">
                <a:solidFill>
                  <a:srgbClr val="212529"/>
                </a:solidFill>
                <a:effectLst/>
                <a:latin typeface="Raleway" panose="020B0403030101060003" pitchFamily="34" charset="0"/>
              </a:rPr>
              <a:t>AWS</a:t>
            </a:r>
            <a:r>
              <a:rPr lang="zh-TW" altLang="en-US" sz="1200" b="0" i="0" dirty="0">
                <a:solidFill>
                  <a:srgbClr val="212529"/>
                </a:solidFill>
                <a:effectLst/>
                <a:latin typeface="Raleway" panose="020B0403030101060003" pitchFamily="34" charset="0"/>
              </a:rPr>
              <a:t>等雲端伺服器上，也要同時確認專案的防火牆設定。</a:t>
            </a:r>
            <a:endParaRPr lang="en-US" altLang="zh-TW" sz="1200" b="0" i="0" dirty="0">
              <a:solidFill>
                <a:srgbClr val="212529"/>
              </a:solidFill>
              <a:effectLst/>
              <a:latin typeface="Raleway" panose="020B0403030101060003" pitchFamily="34" charset="0"/>
            </a:endParaRPr>
          </a:p>
          <a:p>
            <a:pPr algn="just"/>
            <a:endParaRPr lang="en-US" altLang="zh-TW" dirty="0">
              <a:solidFill>
                <a:srgbClr val="212529"/>
              </a:solidFill>
              <a:latin typeface="Raleway" panose="020B0403030101060003" pitchFamily="34" charset="0"/>
            </a:endParaRPr>
          </a:p>
          <a:p>
            <a:pPr algn="just"/>
            <a:r>
              <a:rPr lang="en-US" altLang="zh-TW" b="1" dirty="0">
                <a:solidFill>
                  <a:srgbClr val="212529"/>
                </a:solidFill>
                <a:latin typeface="Libre Baskerville" panose="020B0604020202020204" pitchFamily="2" charset="0"/>
              </a:rPr>
              <a:t>2. </a:t>
            </a:r>
            <a:r>
              <a:rPr lang="zh-TW" altLang="en-US" b="1" dirty="0">
                <a:solidFill>
                  <a:srgbClr val="212529"/>
                </a:solidFill>
                <a:latin typeface="Libre Baskerville" panose="020B0604020202020204" pitchFamily="2" charset="0"/>
              </a:rPr>
              <a:t>建立使用者</a:t>
            </a:r>
          </a:p>
          <a:p>
            <a:pPr algn="just"/>
            <a:r>
              <a:rPr lang="zh-TW" altLang="en-US" sz="1200" dirty="0">
                <a:solidFill>
                  <a:srgbClr val="212529"/>
                </a:solidFill>
                <a:latin typeface="Raleway" panose="020B0403030101060003" pitchFamily="34" charset="0"/>
              </a:rPr>
              <a:t>我們必須盡量避免使用 </a:t>
            </a:r>
            <a:r>
              <a:rPr lang="en-US" altLang="zh-TW" sz="1200" dirty="0">
                <a:solidFill>
                  <a:srgbClr val="212529"/>
                </a:solidFill>
                <a:latin typeface="Raleway" panose="020B0403030101060003" pitchFamily="34" charset="0"/>
              </a:rPr>
              <a:t>root </a:t>
            </a:r>
            <a:r>
              <a:rPr lang="zh-TW" altLang="en-US" sz="1200" dirty="0">
                <a:solidFill>
                  <a:srgbClr val="212529"/>
                </a:solidFill>
                <a:latin typeface="Raleway" panose="020B0403030101060003" pitchFamily="34" charset="0"/>
              </a:rPr>
              <a:t>帳號，可以的話，建立一個新的使用者用來遠端存取資料庫。先以 </a:t>
            </a:r>
            <a:r>
              <a:rPr lang="en-US" altLang="zh-TW" sz="1200" dirty="0">
                <a:solidFill>
                  <a:srgbClr val="212529"/>
                </a:solidFill>
                <a:latin typeface="Raleway" panose="020B0403030101060003" pitchFamily="34" charset="0"/>
              </a:rPr>
              <a:t>root </a:t>
            </a:r>
            <a:r>
              <a:rPr lang="zh-TW" altLang="en-US" sz="1200" dirty="0">
                <a:solidFill>
                  <a:srgbClr val="212529"/>
                </a:solidFill>
                <a:latin typeface="Raleway" panose="020B0403030101060003" pitchFamily="34" charset="0"/>
              </a:rPr>
              <a:t>帳號進入 </a:t>
            </a:r>
            <a:r>
              <a:rPr lang="en-US" altLang="zh-TW" sz="1200" dirty="0">
                <a:solidFill>
                  <a:srgbClr val="212529"/>
                </a:solidFill>
                <a:latin typeface="Raleway" panose="020B0403030101060003" pitchFamily="34" charset="0"/>
              </a:rPr>
              <a:t>MySQL </a:t>
            </a:r>
            <a:r>
              <a:rPr lang="zh-TW" altLang="en-US" sz="1200" dirty="0">
                <a:solidFill>
                  <a:srgbClr val="212529"/>
                </a:solidFill>
                <a:latin typeface="Raleway" panose="020B0403030101060003" pitchFamily="34" charset="0"/>
              </a:rPr>
              <a:t>的 </a:t>
            </a:r>
            <a:r>
              <a:rPr lang="en-US" altLang="zh-TW" sz="1200" dirty="0">
                <a:solidFill>
                  <a:srgbClr val="212529"/>
                </a:solidFill>
                <a:latin typeface="Raleway" panose="020B0403030101060003" pitchFamily="34" charset="0"/>
              </a:rPr>
              <a:t>Console</a:t>
            </a:r>
            <a:r>
              <a:rPr lang="zh-TW" altLang="en-US" sz="1200" dirty="0">
                <a:solidFill>
                  <a:srgbClr val="212529"/>
                </a:solidFill>
                <a:latin typeface="Raleway" panose="020B0403030101060003" pitchFamily="34" charset="0"/>
              </a:rPr>
              <a:t>：</a:t>
            </a:r>
          </a:p>
          <a:p>
            <a:pPr algn="just"/>
            <a:endParaRPr lang="zh-TW" altLang="en-US" b="0" i="0" dirty="0">
              <a:solidFill>
                <a:srgbClr val="212529"/>
              </a:solidFill>
              <a:effectLst/>
              <a:latin typeface="Raleway" panose="020B0403030101060003" pitchFamily="34" charset="0"/>
            </a:endParaRPr>
          </a:p>
          <a:p>
            <a:pPr algn="just"/>
            <a:r>
              <a:rPr lang="en-US" altLang="zh-TW" b="0" i="0" dirty="0" err="1">
                <a:solidFill>
                  <a:srgbClr val="FF0000"/>
                </a:solidFill>
                <a:effectLst/>
                <a:latin typeface="Raleway" panose="020B0403030101060003" pitchFamily="34" charset="0"/>
              </a:rPr>
              <a:t>mysql</a:t>
            </a:r>
            <a:r>
              <a:rPr lang="en-US" altLang="zh-TW" b="0" i="0" dirty="0">
                <a:solidFill>
                  <a:srgbClr val="FF0000"/>
                </a:solidFill>
                <a:effectLst/>
                <a:latin typeface="Raleway" panose="020B0403030101060003" pitchFamily="34" charset="0"/>
              </a:rPr>
              <a:t> &gt; -u root -p </a:t>
            </a:r>
          </a:p>
          <a:p>
            <a:pPr algn="just"/>
            <a:endParaRPr lang="en-US" altLang="zh-TW" dirty="0">
              <a:solidFill>
                <a:srgbClr val="FF0000"/>
              </a:solidFill>
              <a:latin typeface="Raleway" panose="020B0403030101060003" pitchFamily="34" charset="0"/>
            </a:endParaRPr>
          </a:p>
          <a:p>
            <a:pPr algn="just"/>
            <a:r>
              <a:rPr lang="zh-TW" altLang="en-US" b="0" i="0" dirty="0">
                <a:solidFill>
                  <a:srgbClr val="212529"/>
                </a:solidFill>
                <a:effectLst/>
                <a:latin typeface="Raleway" panose="020B0403030101060003" pitchFamily="34" charset="0"/>
              </a:rPr>
              <a:t>建立使用者名稱及密碼：</a:t>
            </a:r>
            <a:endParaRPr lang="en-US" altLang="zh-TW" b="0" i="0" dirty="0">
              <a:solidFill>
                <a:srgbClr val="FF0000"/>
              </a:solidFill>
              <a:effectLst/>
              <a:latin typeface="Raleway" panose="020B0403030101060003" pitchFamily="34" charset="0"/>
            </a:endParaRPr>
          </a:p>
          <a:p>
            <a:pPr algn="just"/>
            <a:endParaRPr lang="en-US" altLang="zh-TW" dirty="0">
              <a:solidFill>
                <a:srgbClr val="FF0000"/>
              </a:solidFill>
              <a:latin typeface="Raleway" panose="020B0403030101060003" pitchFamily="34" charset="0"/>
            </a:endParaRPr>
          </a:p>
          <a:p>
            <a:pPr algn="just"/>
            <a:r>
              <a:rPr lang="en-US" altLang="zh-TW" b="0" i="0" dirty="0" err="1">
                <a:solidFill>
                  <a:srgbClr val="FF0000"/>
                </a:solidFill>
                <a:effectLst/>
                <a:latin typeface="Raleway" panose="020B0403030101060003" pitchFamily="34" charset="0"/>
              </a:rPr>
              <a:t>mysql</a:t>
            </a:r>
            <a:r>
              <a:rPr lang="en-US" altLang="zh-TW" b="0" i="0" dirty="0">
                <a:solidFill>
                  <a:srgbClr val="FF0000"/>
                </a:solidFill>
                <a:effectLst/>
                <a:latin typeface="Raleway" panose="020B0403030101060003" pitchFamily="34" charset="0"/>
              </a:rPr>
              <a:t>&gt; CREATE USER </a:t>
            </a:r>
            <a:r>
              <a:rPr lang="en-US" altLang="zh-TW" b="0" i="0" dirty="0" err="1">
                <a:solidFill>
                  <a:srgbClr val="FF0000"/>
                </a:solidFill>
                <a:effectLst/>
                <a:latin typeface="Raleway" panose="020B0403030101060003" pitchFamily="34" charset="0"/>
              </a:rPr>
              <a:t>user@'localhost</a:t>
            </a:r>
            <a:r>
              <a:rPr lang="en-US" altLang="zh-TW" b="0" i="0" dirty="0">
                <a:solidFill>
                  <a:srgbClr val="FF0000"/>
                </a:solidFill>
                <a:effectLst/>
                <a:latin typeface="Raleway" panose="020B0403030101060003" pitchFamily="34" charset="0"/>
              </a:rPr>
              <a:t>' IDENTIFIED BY 'PASSWORD’</a:t>
            </a:r>
          </a:p>
          <a:p>
            <a:pPr algn="just"/>
            <a:r>
              <a:rPr lang="zh-TW" altLang="en-US" sz="1200" b="0" i="0" dirty="0">
                <a:solidFill>
                  <a:srgbClr val="212529"/>
                </a:solidFill>
                <a:effectLst/>
                <a:latin typeface="Raleway" panose="020B0403030101060003" pitchFamily="34" charset="0"/>
              </a:rPr>
              <a:t>除了使用者名稱及密碼，這裡必需指定使用者的主機位置。過去的 </a:t>
            </a:r>
            <a:r>
              <a:rPr lang="en-US" altLang="zh-TW" sz="1200" b="0" i="0" dirty="0">
                <a:solidFill>
                  <a:srgbClr val="212529"/>
                </a:solidFill>
                <a:effectLst/>
                <a:latin typeface="Raleway" panose="020B0403030101060003" pitchFamily="34" charset="0"/>
              </a:rPr>
              <a:t>MySQL </a:t>
            </a:r>
            <a:r>
              <a:rPr lang="zh-TW" altLang="en-US" sz="1200" b="0" i="0" dirty="0">
                <a:solidFill>
                  <a:srgbClr val="212529"/>
                </a:solidFill>
                <a:effectLst/>
                <a:latin typeface="Raleway" panose="020B0403030101060003" pitchFamily="34" charset="0"/>
              </a:rPr>
              <a:t>可以開啟全域的遠端連線權限，也就是允許任何的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來源存取資料庫，在 </a:t>
            </a:r>
            <a:r>
              <a:rPr lang="en-US" altLang="zh-TW" sz="1200" b="0" i="0" dirty="0">
                <a:solidFill>
                  <a:srgbClr val="212529"/>
                </a:solidFill>
                <a:effectLst/>
                <a:latin typeface="Raleway" panose="020B0403030101060003" pitchFamily="34" charset="0"/>
              </a:rPr>
              <a:t>MySQL 3 </a:t>
            </a:r>
            <a:r>
              <a:rPr lang="zh-TW" altLang="en-US" sz="1200" b="0" i="0" dirty="0">
                <a:solidFill>
                  <a:srgbClr val="212529"/>
                </a:solidFill>
                <a:effectLst/>
                <a:latin typeface="Raleway" panose="020B0403030101060003" pitchFamily="34" charset="0"/>
              </a:rPr>
              <a:t>之後似乎已經不被允許這樣的設定。</a:t>
            </a:r>
          </a:p>
          <a:p>
            <a:pPr algn="just"/>
            <a:r>
              <a:rPr lang="zh-TW" altLang="en-US" sz="1200" b="0" i="0" dirty="0">
                <a:solidFill>
                  <a:srgbClr val="212529"/>
                </a:solidFill>
                <a:effectLst/>
                <a:latin typeface="Raleway" panose="020B0403030101060003" pitchFamily="34" charset="0"/>
              </a:rPr>
              <a:t>參數如上方指令：建立一個使用者 </a:t>
            </a:r>
            <a:r>
              <a:rPr lang="en-US" altLang="zh-TW" sz="1200" b="1" i="0" dirty="0">
                <a:solidFill>
                  <a:srgbClr val="212529"/>
                </a:solidFill>
                <a:effectLst/>
                <a:latin typeface="SFMono-Regular"/>
              </a:rPr>
              <a:t>user</a:t>
            </a:r>
            <a:r>
              <a:rPr lang="zh-TW" altLang="en-US" sz="1200" b="0" i="0" dirty="0">
                <a:solidFill>
                  <a:srgbClr val="212529"/>
                </a:solidFill>
                <a:effectLst/>
                <a:latin typeface="Raleway" panose="020B0403030101060003" pitchFamily="34" charset="0"/>
              </a:rPr>
              <a:t>、密碼為 </a:t>
            </a:r>
            <a:r>
              <a:rPr lang="en-US" altLang="zh-TW" sz="1200" b="1" i="0" dirty="0">
                <a:solidFill>
                  <a:srgbClr val="212529"/>
                </a:solidFill>
                <a:effectLst/>
                <a:latin typeface="SFMono-Regular"/>
              </a:rPr>
              <a:t>PASSWORD</a:t>
            </a:r>
            <a:r>
              <a:rPr lang="zh-TW" altLang="en-US" sz="1200" b="0" i="0" dirty="0">
                <a:solidFill>
                  <a:srgbClr val="212529"/>
                </a:solidFill>
                <a:effectLst/>
                <a:latin typeface="Raleway" panose="020B0403030101060003" pitchFamily="34" charset="0"/>
              </a:rPr>
              <a:t>，位在本地端 </a:t>
            </a:r>
            <a:r>
              <a:rPr lang="en-US" altLang="zh-TW" sz="1200" b="1" i="0" dirty="0">
                <a:solidFill>
                  <a:srgbClr val="212529"/>
                </a:solidFill>
                <a:effectLst/>
                <a:latin typeface="SFMono-Regular"/>
              </a:rPr>
              <a:t>localhost</a:t>
            </a:r>
            <a:r>
              <a:rPr lang="zh-TW" altLang="en-US" sz="1200" b="0" i="0" dirty="0">
                <a:solidFill>
                  <a:srgbClr val="212529"/>
                </a:solidFill>
                <a:effectLst/>
                <a:latin typeface="Raleway" panose="020B0403030101060003" pitchFamily="34" charset="0"/>
              </a:rPr>
              <a:t>。若要建立遠端連線，就必須將 </a:t>
            </a:r>
            <a:r>
              <a:rPr lang="en-US" altLang="zh-TW" sz="1200" b="0" i="0" dirty="0">
                <a:solidFill>
                  <a:srgbClr val="212529"/>
                </a:solidFill>
                <a:effectLst/>
                <a:latin typeface="Raleway" panose="020B0403030101060003" pitchFamily="34" charset="0"/>
              </a:rPr>
              <a:t>localhost </a:t>
            </a:r>
            <a:r>
              <a:rPr lang="zh-TW" altLang="en-US" sz="1200" b="0" i="0" dirty="0">
                <a:solidFill>
                  <a:srgbClr val="212529"/>
                </a:solidFill>
                <a:effectLst/>
                <a:latin typeface="Raleway" panose="020B0403030101060003" pitchFamily="34" charset="0"/>
              </a:rPr>
              <a:t>替換成遠端主機的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a:t>
            </a:r>
          </a:p>
          <a:p>
            <a:pPr algn="just"/>
            <a:r>
              <a:rPr lang="zh-TW" altLang="en-US" sz="1200" b="0" i="0" dirty="0">
                <a:solidFill>
                  <a:srgbClr val="212529"/>
                </a:solidFill>
                <a:effectLst/>
                <a:latin typeface="Raleway" panose="020B0403030101060003" pitchFamily="34" charset="0"/>
              </a:rPr>
              <a:t>例如我想用家裡的電腦連上資料庫，那就必須建立一個使用者並把家裡電腦的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位置指定給 </a:t>
            </a:r>
            <a:r>
              <a:rPr lang="en-US" altLang="zh-TW" sz="1200" b="0" i="0" dirty="0">
                <a:solidFill>
                  <a:srgbClr val="212529"/>
                </a:solidFill>
                <a:effectLst/>
                <a:latin typeface="Raleway" panose="020B0403030101060003" pitchFamily="34" charset="0"/>
              </a:rPr>
              <a:t>user</a:t>
            </a:r>
            <a:r>
              <a:rPr lang="zh-TW" altLang="en-US" sz="1200" b="0" i="0" dirty="0">
                <a:solidFill>
                  <a:srgbClr val="212529"/>
                </a:solidFill>
                <a:effectLst/>
                <a:latin typeface="Raleway" panose="020B0403030101060003" pitchFamily="34" charset="0"/>
              </a:rPr>
              <a:t>，因為除了此一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位置來源，資料庫一律會拒絕存取。</a:t>
            </a:r>
          </a:p>
          <a:p>
            <a:pPr algn="just"/>
            <a:endParaRPr lang="zh-TW" altLang="en-US" b="0" i="0" dirty="0">
              <a:solidFill>
                <a:srgbClr val="FF0000"/>
              </a:solidFill>
              <a:effectLst/>
              <a:latin typeface="Raleway" panose="020B0403030101060003" pitchFamily="34" charset="0"/>
            </a:endParaRPr>
          </a:p>
        </p:txBody>
      </p:sp>
    </p:spTree>
    <p:extLst>
      <p:ext uri="{BB962C8B-B14F-4D97-AF65-F5344CB8AC3E}">
        <p14:creationId xmlns:p14="http://schemas.microsoft.com/office/powerpoint/2010/main" val="284767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787FCF-3C48-1051-6140-3D669E31146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a:t>
            </a:fld>
            <a:endParaRPr lang="zh-TW" altLang="en-US">
              <a:solidFill>
                <a:prstClr val="white"/>
              </a:solidFill>
            </a:endParaRPr>
          </a:p>
        </p:txBody>
      </p:sp>
      <p:sp>
        <p:nvSpPr>
          <p:cNvPr id="4" name="文字方塊 3">
            <a:extLst>
              <a:ext uri="{FF2B5EF4-FFF2-40B4-BE49-F238E27FC236}">
                <a16:creationId xmlns:a16="http://schemas.microsoft.com/office/drawing/2014/main" id="{2313415A-2F8E-3958-FE16-E873111A746C}"/>
              </a:ext>
            </a:extLst>
          </p:cNvPr>
          <p:cNvSpPr txBox="1"/>
          <p:nvPr/>
        </p:nvSpPr>
        <p:spPr>
          <a:xfrm>
            <a:off x="107504" y="764704"/>
            <a:ext cx="8856984" cy="5632311"/>
          </a:xfrm>
          <a:prstGeom prst="rect">
            <a:avLst/>
          </a:prstGeom>
          <a:noFill/>
        </p:spPr>
        <p:txBody>
          <a:bodyPr wrap="square">
            <a:spAutoFit/>
          </a:bodyPr>
          <a:lstStyle/>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安裝</a:t>
            </a:r>
            <a:r>
              <a:rPr lang="en-US" altLang="zh-TW" b="1" i="0" dirty="0" err="1">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指定要安裝的服務的名稱（適用於電腦上有幾個不同的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服務設施）</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指定服務配置檔案的路徑和名稱</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 -f “c:\files\</a:t>
            </a:r>
            <a:r>
              <a:rPr lang="en-US" altLang="zh-TW" b="0" i="0" dirty="0" err="1">
                <a:solidFill>
                  <a:srgbClr val="191919"/>
                </a:solidFill>
                <a:effectLst/>
                <a:latin typeface="微軟正黑體" panose="020B0604030504040204" pitchFamily="34" charset="-120"/>
                <a:ea typeface="微軟正黑體" panose="020B0604030504040204" pitchFamily="34" charset="-120"/>
              </a:rPr>
              <a:t>my.conf</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zh-TW" altLang="en-US" b="0" i="0" dirty="0">
                <a:solidFill>
                  <a:srgbClr val="191919"/>
                </a:solidFill>
                <a:effectLst/>
                <a:latin typeface="微軟正黑體" panose="020B0604030504040204" pitchFamily="34" charset="-120"/>
                <a:ea typeface="微軟正黑體" panose="020B0604030504040204" pitchFamily="34" charset="-120"/>
              </a:rPr>
              <a:t>注：若不使用特殊引數（如</a:t>
            </a:r>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r>
              <a:rPr lang="zh-TW" altLang="en-US" b="0" i="0" dirty="0">
                <a:solidFill>
                  <a:srgbClr val="191919"/>
                </a:solidFill>
                <a:effectLst/>
                <a:latin typeface="微軟正黑體" panose="020B0604030504040204" pitchFamily="34" charset="-120"/>
                <a:ea typeface="微軟正黑體" panose="020B0604030504040204" pitchFamily="34" charset="-120"/>
              </a:rPr>
              <a:t>），服務名稱為</a:t>
            </a:r>
            <a:r>
              <a:rPr lang="en-US" altLang="zh-TW" b="0" i="0" dirty="0">
                <a:solidFill>
                  <a:srgbClr val="191919"/>
                </a:solidFill>
                <a:effectLst/>
                <a:latin typeface="微軟正黑體" panose="020B0604030504040204" pitchFamily="34" charset="-120"/>
                <a:ea typeface="微軟正黑體" panose="020B0604030504040204" pitchFamily="34" charset="-120"/>
              </a:rPr>
              <a:t>Apache2.X</a:t>
            </a:r>
            <a:r>
              <a:rPr lang="zh-TW" altLang="en-US" b="0" i="0" dirty="0">
                <a:solidFill>
                  <a:srgbClr val="191919"/>
                </a:solidFill>
                <a:effectLst/>
                <a:latin typeface="微軟正黑體" panose="020B0604030504040204" pitchFamily="34" charset="-120"/>
                <a:ea typeface="微軟正黑體" panose="020B0604030504040204" pitchFamily="34" charset="-120"/>
              </a:rPr>
              <a:t>，配置檔案為</a:t>
            </a:r>
            <a:r>
              <a:rPr lang="en-US" altLang="zh-TW" b="0" i="0" dirty="0">
                <a:solidFill>
                  <a:srgbClr val="191919"/>
                </a:solidFill>
                <a:effectLst/>
                <a:latin typeface="微軟正黑體" panose="020B0604030504040204" pitchFamily="34" charset="-120"/>
                <a:ea typeface="微軟正黑體" panose="020B0604030504040204" pitchFamily="34" charset="-120"/>
              </a:rPr>
              <a:t>conf\</a:t>
            </a:r>
            <a:r>
              <a:rPr lang="en-US" altLang="zh-TW" b="0" i="0" dirty="0" err="1">
                <a:solidFill>
                  <a:srgbClr val="191919"/>
                </a:solidFill>
                <a:effectLst/>
                <a:latin typeface="微軟正黑體" panose="020B0604030504040204" pitchFamily="34" charset="-120"/>
                <a:ea typeface="微軟正黑體" panose="020B0604030504040204" pitchFamily="34" charset="-120"/>
              </a:rPr>
              <a:t>httpd.conf</a:t>
            </a:r>
            <a:endParaRPr lang="en-US" altLang="zh-TW"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4) </a:t>
            </a:r>
            <a:r>
              <a:rPr lang="zh-TW" altLang="en-US" b="1" i="0" dirty="0">
                <a:solidFill>
                  <a:srgbClr val="191919"/>
                </a:solidFill>
                <a:effectLst/>
                <a:latin typeface="微軟正黑體" panose="020B0604030504040204" pitchFamily="34" charset="-120"/>
                <a:ea typeface="微軟正黑體" panose="020B0604030504040204" pitchFamily="34" charset="-120"/>
              </a:rPr>
              <a:t>移除一個</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5) </a:t>
            </a:r>
            <a:r>
              <a:rPr lang="zh-TW" altLang="en-US" b="1" i="0" dirty="0">
                <a:solidFill>
                  <a:srgbClr val="191919"/>
                </a:solidFill>
                <a:effectLst/>
                <a:latin typeface="微軟正黑體" panose="020B0604030504040204" pitchFamily="34" charset="-120"/>
                <a:ea typeface="微軟正黑體" panose="020B0604030504040204" pitchFamily="34" charset="-120"/>
              </a:rPr>
              <a:t>移除特定的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endParaRPr lang="en-US" altLang="zh-TW" b="1" i="0" dirty="0">
              <a:solidFill>
                <a:srgbClr val="191919"/>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191919"/>
                </a:solidFill>
                <a:effectLst/>
                <a:latin typeface="微軟正黑體" panose="020B0604030504040204" pitchFamily="34" charset="-120"/>
                <a:ea typeface="微軟正黑體" panose="020B0604030504040204" pitchFamily="34" charset="-120"/>
              </a:rPr>
              <a:t>管理</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啟動已安裝的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start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停止已安裝的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stop || httpd.exe -k shutdown</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重啟已安裝的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r>
              <a:rPr lang="en-US" altLang="zh-TW" b="1" i="0" dirty="0">
                <a:solidFill>
                  <a:srgbClr val="191919"/>
                </a:solidFill>
                <a:effectLst/>
                <a:latin typeface="微軟正黑體" panose="020B0604030504040204" pitchFamily="34" charset="-120"/>
                <a:ea typeface="微軟正黑體" panose="020B0604030504040204" pitchFamily="34" charset="-120"/>
              </a:rPr>
              <a:t>(</a:t>
            </a:r>
            <a:r>
              <a:rPr lang="zh-TW" altLang="en-US" b="1" i="0" dirty="0">
                <a:solidFill>
                  <a:srgbClr val="191919"/>
                </a:solidFill>
                <a:effectLst/>
                <a:latin typeface="微軟正黑體" panose="020B0604030504040204" pitchFamily="34" charset="-120"/>
                <a:ea typeface="微軟正黑體" panose="020B0604030504040204" pitchFamily="34" charset="-120"/>
              </a:rPr>
              <a:t>迫使服務重讀配置檔案，適用於修改配置檔案後</a:t>
            </a:r>
            <a:r>
              <a:rPr lang="en-US" altLang="zh-TW" b="1" i="0" dirty="0">
                <a:solidFill>
                  <a:srgbClr val="191919"/>
                </a:solidFill>
                <a:effectLst/>
                <a:latin typeface="微軟正黑體" panose="020B0604030504040204" pitchFamily="34" charset="-120"/>
                <a:ea typeface="微軟正黑體" panose="020B0604030504040204" pitchFamily="34" charset="-120"/>
              </a:rPr>
              <a:t>)</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restart</a:t>
            </a:r>
          </a:p>
        </p:txBody>
      </p:sp>
      <p:sp>
        <p:nvSpPr>
          <p:cNvPr id="6" name="文字方塊 5">
            <a:extLst>
              <a:ext uri="{FF2B5EF4-FFF2-40B4-BE49-F238E27FC236}">
                <a16:creationId xmlns:a16="http://schemas.microsoft.com/office/drawing/2014/main" id="{27C2309A-CEB8-4795-8D3E-BF620E38FF78}"/>
              </a:ext>
            </a:extLst>
          </p:cNvPr>
          <p:cNvSpPr txBox="1"/>
          <p:nvPr/>
        </p:nvSpPr>
        <p:spPr>
          <a:xfrm>
            <a:off x="2771800" y="44624"/>
            <a:ext cx="461962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Windows</a:t>
            </a:r>
            <a:r>
              <a:rPr lang="zh-TW" altLang="en-US" sz="2400" b="0" i="0" dirty="0">
                <a:solidFill>
                  <a:srgbClr val="191919"/>
                </a:solidFill>
                <a:effectLst/>
                <a:latin typeface="微軟正黑體" panose="020B0604030504040204" pitchFamily="34" charset="-120"/>
                <a:ea typeface="微軟正黑體" panose="020B0604030504040204" pitchFamily="34" charset="-120"/>
              </a:rPr>
              <a:t>下</a:t>
            </a:r>
            <a:r>
              <a:rPr lang="en-US" altLang="zh-TW" sz="2400" b="0" i="0" dirty="0">
                <a:solidFill>
                  <a:srgbClr val="191919"/>
                </a:solidFill>
                <a:effectLst/>
                <a:latin typeface="微軟正黑體" panose="020B0604030504040204" pitchFamily="34" charset="-120"/>
                <a:ea typeface="微軟正黑體" panose="020B0604030504040204" pitchFamily="34" charset="-120"/>
              </a:rPr>
              <a:t>Apache</a:t>
            </a:r>
            <a:r>
              <a:rPr lang="zh-TW" altLang="en-US" sz="2400" b="0" i="0" dirty="0">
                <a:solidFill>
                  <a:srgbClr val="191919"/>
                </a:solidFill>
                <a:effectLst/>
                <a:latin typeface="微軟正黑體" panose="020B0604030504040204" pitchFamily="34" charset="-120"/>
                <a:ea typeface="微軟正黑體" panose="020B0604030504040204" pitchFamily="34" charset="-120"/>
              </a:rPr>
              <a:t>的簡單命令</a:t>
            </a:r>
            <a:endParaRPr lang="zh-TW" altLang="en-US" sz="2400" dirty="0"/>
          </a:p>
        </p:txBody>
      </p:sp>
      <p:grpSp>
        <p:nvGrpSpPr>
          <p:cNvPr id="7" name="群組 5">
            <a:extLst>
              <a:ext uri="{FF2B5EF4-FFF2-40B4-BE49-F238E27FC236}">
                <a16:creationId xmlns:a16="http://schemas.microsoft.com/office/drawing/2014/main" id="{7E2726C6-CDAD-C644-1505-749F310696F0}"/>
              </a:ext>
            </a:extLst>
          </p:cNvPr>
          <p:cNvGrpSpPr/>
          <p:nvPr/>
        </p:nvGrpSpPr>
        <p:grpSpPr>
          <a:xfrm>
            <a:off x="450928" y="530688"/>
            <a:ext cx="8507077" cy="90000"/>
            <a:chOff x="488504" y="729418"/>
            <a:chExt cx="9216000" cy="90000"/>
          </a:xfrm>
        </p:grpSpPr>
        <p:sp>
          <p:nvSpPr>
            <p:cNvPr id="8" name="矩形 7">
              <a:extLst>
                <a:ext uri="{FF2B5EF4-FFF2-40B4-BE49-F238E27FC236}">
                  <a16:creationId xmlns:a16="http://schemas.microsoft.com/office/drawing/2014/main" id="{17DA4FC8-B688-A727-4B65-0CB5D1666F66}"/>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9" name="矩形 8">
              <a:extLst>
                <a:ext uri="{FF2B5EF4-FFF2-40B4-BE49-F238E27FC236}">
                  <a16:creationId xmlns:a16="http://schemas.microsoft.com/office/drawing/2014/main" id="{39E78E0B-33EB-4C86-7F09-13858F0CB426}"/>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54835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B854F9C-44B8-A220-A108-C6EA16C84923}"/>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40</a:t>
            </a:fld>
            <a:endParaRPr lang="zh-TW" altLang="en-US">
              <a:solidFill>
                <a:prstClr val="white"/>
              </a:solidFill>
            </a:endParaRPr>
          </a:p>
        </p:txBody>
      </p:sp>
      <p:sp>
        <p:nvSpPr>
          <p:cNvPr id="7" name="文字方塊 6">
            <a:extLst>
              <a:ext uri="{FF2B5EF4-FFF2-40B4-BE49-F238E27FC236}">
                <a16:creationId xmlns:a16="http://schemas.microsoft.com/office/drawing/2014/main" id="{F3100804-E7E1-A186-8588-ACFE6189F844}"/>
              </a:ext>
            </a:extLst>
          </p:cNvPr>
          <p:cNvSpPr txBox="1"/>
          <p:nvPr/>
        </p:nvSpPr>
        <p:spPr>
          <a:xfrm>
            <a:off x="-64971" y="1412776"/>
            <a:ext cx="8856984" cy="3046988"/>
          </a:xfrm>
          <a:prstGeom prst="rect">
            <a:avLst/>
          </a:prstGeom>
          <a:noFill/>
        </p:spPr>
        <p:txBody>
          <a:bodyPr wrap="square">
            <a:spAutoFit/>
          </a:bodyPr>
          <a:lstStyle/>
          <a:p>
            <a:pPr algn="just"/>
            <a:r>
              <a:rPr lang="en-US" altLang="zh-TW" b="1" dirty="0">
                <a:solidFill>
                  <a:srgbClr val="212529"/>
                </a:solidFill>
                <a:latin typeface="Libre Baskerville" panose="020B0604020202020204" pitchFamily="2" charset="0"/>
              </a:rPr>
              <a:t>3. </a:t>
            </a:r>
            <a:r>
              <a:rPr lang="zh-TW" altLang="en-US" b="1" dirty="0">
                <a:solidFill>
                  <a:srgbClr val="212529"/>
                </a:solidFill>
                <a:latin typeface="Libre Baskerville" panose="020B0604020202020204" pitchFamily="2" charset="0"/>
              </a:rPr>
              <a:t>給定使用者存取權限</a:t>
            </a:r>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 &gt; GRANT ALL PRIVILEGES ON database_name.* TO </a:t>
            </a:r>
            <a:r>
              <a:rPr lang="en-US" altLang="zh-TW" dirty="0" err="1">
                <a:solidFill>
                  <a:srgbClr val="FF0000"/>
                </a:solidFill>
                <a:latin typeface="Raleway" panose="020B0403030101060003" pitchFamily="34" charset="0"/>
              </a:rPr>
              <a:t>user@'localhost</a:t>
            </a:r>
            <a:r>
              <a:rPr lang="en-US" altLang="zh-TW" dirty="0">
                <a:solidFill>
                  <a:srgbClr val="FF0000"/>
                </a:solidFill>
                <a:latin typeface="Raleway" panose="020B0403030101060003" pitchFamily="34" charset="0"/>
              </a:rPr>
              <a:t>';</a:t>
            </a:r>
          </a:p>
          <a:p>
            <a:pPr algn="just"/>
            <a:r>
              <a:rPr lang="zh-TW" altLang="en-US" sz="1200" dirty="0">
                <a:solidFill>
                  <a:srgbClr val="212529"/>
                </a:solidFill>
                <a:latin typeface="Raleway" panose="020B0403030101060003" pitchFamily="34" charset="0"/>
              </a:rPr>
              <a:t>指定位於 </a:t>
            </a:r>
            <a:r>
              <a:rPr lang="en-US" altLang="zh-TW" sz="1200" dirty="0">
                <a:solidFill>
                  <a:srgbClr val="212529"/>
                </a:solidFill>
                <a:latin typeface="Raleway" panose="020B0403030101060003" pitchFamily="34" charset="0"/>
              </a:rPr>
              <a:t>localhost </a:t>
            </a:r>
            <a:r>
              <a:rPr lang="zh-TW" altLang="en-US" sz="1200" dirty="0">
                <a:solidFill>
                  <a:srgbClr val="212529"/>
                </a:solidFill>
                <a:latin typeface="Raleway" panose="020B0403030101060003" pitchFamily="34" charset="0"/>
              </a:rPr>
              <a:t>的使用者 </a:t>
            </a:r>
            <a:r>
              <a:rPr lang="en-US" altLang="zh-TW" sz="1200" dirty="0">
                <a:solidFill>
                  <a:srgbClr val="212529"/>
                </a:solidFill>
                <a:latin typeface="Raleway" panose="020B0403030101060003" pitchFamily="34" charset="0"/>
              </a:rPr>
              <a:t>user </a:t>
            </a:r>
            <a:r>
              <a:rPr lang="zh-TW" altLang="en-US" sz="1200" dirty="0">
                <a:solidFill>
                  <a:srgbClr val="212529"/>
                </a:solidFill>
                <a:latin typeface="Raleway" panose="020B0403030101060003" pitchFamily="34" charset="0"/>
              </a:rPr>
              <a:t>存取 </a:t>
            </a:r>
            <a:r>
              <a:rPr lang="en-US" altLang="zh-TW" sz="1200" dirty="0" err="1">
                <a:solidFill>
                  <a:srgbClr val="212529"/>
                </a:solidFill>
                <a:latin typeface="Raleway" panose="020B0403030101060003" pitchFamily="34" charset="0"/>
              </a:rPr>
              <a:t>database_name</a:t>
            </a:r>
            <a:r>
              <a:rPr lang="en-US" altLang="zh-TW" sz="1200" dirty="0">
                <a:solidFill>
                  <a:srgbClr val="212529"/>
                </a:solidFill>
                <a:latin typeface="Raleway" panose="020B0403030101060003" pitchFamily="34" charset="0"/>
              </a:rPr>
              <a:t> </a:t>
            </a:r>
            <a:r>
              <a:rPr lang="zh-TW" altLang="en-US" sz="1200" dirty="0">
                <a:solidFill>
                  <a:srgbClr val="212529"/>
                </a:solidFill>
                <a:latin typeface="Raleway" panose="020B0403030101060003" pitchFamily="34" charset="0"/>
              </a:rPr>
              <a:t>資料庫，給定所有存取權限。</a:t>
            </a:r>
          </a:p>
          <a:p>
            <a:pPr algn="just"/>
            <a:endParaRPr lang="zh-TW" altLang="en-US" sz="1200" dirty="0">
              <a:solidFill>
                <a:srgbClr val="212529"/>
              </a:solidFill>
              <a:latin typeface="Raleway" panose="020B0403030101060003" pitchFamily="34" charset="0"/>
            </a:endParaRPr>
          </a:p>
          <a:p>
            <a:pPr algn="just"/>
            <a:r>
              <a:rPr lang="zh-TW" altLang="en-US" sz="1200" dirty="0">
                <a:solidFill>
                  <a:srgbClr val="212529"/>
                </a:solidFill>
                <a:latin typeface="Raleway" panose="020B0403030101060003" pitchFamily="34" charset="0"/>
              </a:rPr>
              <a:t>你也可以指定使用者存取伺服器上所有資料庫的權限，只需將資料庫名稱替換成 * 即可：</a:t>
            </a:r>
          </a:p>
          <a:p>
            <a:endParaRPr lang="zh-TW" altLang="en-US" dirty="0"/>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 &gt; GRANT ALL PRIVILEGES ON *.* TO </a:t>
            </a:r>
            <a:r>
              <a:rPr lang="en-US" altLang="zh-TW" dirty="0" err="1">
                <a:solidFill>
                  <a:srgbClr val="FF0000"/>
                </a:solidFill>
                <a:latin typeface="Raleway" panose="020B0403030101060003" pitchFamily="34" charset="0"/>
              </a:rPr>
              <a:t>user@'localhost</a:t>
            </a:r>
            <a:r>
              <a:rPr lang="en-US" altLang="zh-TW" dirty="0">
                <a:solidFill>
                  <a:srgbClr val="FF0000"/>
                </a:solidFill>
                <a:latin typeface="Raleway" panose="020B0403030101060003" pitchFamily="34" charset="0"/>
              </a:rPr>
              <a:t>';</a:t>
            </a:r>
          </a:p>
          <a:p>
            <a:pPr algn="just"/>
            <a:r>
              <a:rPr lang="zh-TW" altLang="en-US" sz="1200" dirty="0">
                <a:solidFill>
                  <a:srgbClr val="212529"/>
                </a:solidFill>
                <a:latin typeface="Raleway" panose="020B0403030101060003" pitchFamily="34" charset="0"/>
              </a:rPr>
              <a:t>同樣的，記得將使用者名稱、</a:t>
            </a:r>
            <a:r>
              <a:rPr lang="en-US" altLang="zh-TW" sz="1200" dirty="0">
                <a:solidFill>
                  <a:srgbClr val="212529"/>
                </a:solidFill>
                <a:latin typeface="Raleway" panose="020B0403030101060003" pitchFamily="34" charset="0"/>
              </a:rPr>
              <a:t>IP </a:t>
            </a:r>
            <a:r>
              <a:rPr lang="zh-TW" altLang="en-US" sz="1200" dirty="0">
                <a:solidFill>
                  <a:srgbClr val="212529"/>
                </a:solidFill>
                <a:latin typeface="Raleway" panose="020B0403030101060003" pitchFamily="34" charset="0"/>
              </a:rPr>
              <a:t>位置、資料庫名稱等替換成你的名稱。</a:t>
            </a:r>
            <a:endParaRPr lang="en-US" altLang="zh-TW" sz="1200" dirty="0">
              <a:solidFill>
                <a:srgbClr val="212529"/>
              </a:solidFill>
              <a:latin typeface="Raleway" panose="020B0403030101060003" pitchFamily="34" charset="0"/>
            </a:endParaRPr>
          </a:p>
          <a:p>
            <a:pPr algn="just"/>
            <a:endParaRPr lang="en-US" altLang="zh-TW" sz="1200" dirty="0">
              <a:solidFill>
                <a:srgbClr val="212529"/>
              </a:solidFill>
              <a:latin typeface="Raleway" panose="020B0403030101060003" pitchFamily="34" charset="0"/>
            </a:endParaRPr>
          </a:p>
          <a:p>
            <a:pPr algn="just"/>
            <a:endParaRPr lang="en-US" altLang="zh-TW" sz="1200" dirty="0">
              <a:solidFill>
                <a:srgbClr val="212529"/>
              </a:solidFill>
              <a:latin typeface="Raleway" panose="020B0403030101060003" pitchFamily="34" charset="0"/>
            </a:endParaRPr>
          </a:p>
          <a:p>
            <a:pPr algn="just"/>
            <a:r>
              <a:rPr lang="en-US" altLang="zh-TW" b="1" dirty="0">
                <a:solidFill>
                  <a:srgbClr val="212529"/>
                </a:solidFill>
                <a:latin typeface="Libre Baskerville" panose="020B0604020202020204" pitchFamily="2" charset="0"/>
              </a:rPr>
              <a:t>4. </a:t>
            </a:r>
            <a:r>
              <a:rPr lang="zh-TW" altLang="en-US" b="1" dirty="0">
                <a:solidFill>
                  <a:srgbClr val="212529"/>
                </a:solidFill>
                <a:latin typeface="Libre Baskerville" panose="020B0604020202020204" pitchFamily="2" charset="0"/>
              </a:rPr>
              <a:t>重新載入使用者權限設定</a:t>
            </a:r>
          </a:p>
          <a:p>
            <a:pPr algn="just"/>
            <a:endParaRPr lang="zh-TW" altLang="en-US" sz="1200" dirty="0">
              <a:solidFill>
                <a:srgbClr val="212529"/>
              </a:solidFill>
              <a:latin typeface="Raleway" panose="020B0403030101060003" pitchFamily="34" charset="0"/>
            </a:endParaRPr>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&gt; FLUSH PRIVILEGES;</a:t>
            </a:r>
            <a:endParaRPr lang="zh-TW" altLang="en-US" dirty="0">
              <a:solidFill>
                <a:srgbClr val="FF0000"/>
              </a:solidFill>
              <a:latin typeface="Raleway" panose="020B0403030101060003" pitchFamily="34" charset="0"/>
            </a:endParaRPr>
          </a:p>
        </p:txBody>
      </p:sp>
    </p:spTree>
    <p:extLst>
      <p:ext uri="{BB962C8B-B14F-4D97-AF65-F5344CB8AC3E}">
        <p14:creationId xmlns:p14="http://schemas.microsoft.com/office/powerpoint/2010/main" val="1063530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C7B26B7-BC70-56B6-BF21-20666CBE4723}"/>
              </a:ext>
            </a:extLst>
          </p:cNvPr>
          <p:cNvSpPr txBox="1"/>
          <p:nvPr/>
        </p:nvSpPr>
        <p:spPr>
          <a:xfrm>
            <a:off x="7937" y="860514"/>
            <a:ext cx="9144000" cy="5016758"/>
          </a:xfrm>
          <a:prstGeom prst="rect">
            <a:avLst/>
          </a:prstGeom>
          <a:noFill/>
        </p:spPr>
        <p:txBody>
          <a:bodyPr wrap="square">
            <a:spAutoFit/>
          </a:bodyPr>
          <a:lstStyle/>
          <a:p>
            <a:r>
              <a:rPr lang="en-US" altLang="zh-TW" sz="1600" dirty="0">
                <a:solidFill>
                  <a:srgbClr val="FF0000"/>
                </a:solidFill>
                <a:latin typeface="微軟正黑體" panose="020B0604030504040204" pitchFamily="34" charset="-120"/>
                <a:ea typeface="微軟正黑體" panose="020B0604030504040204" pitchFamily="34" charset="-120"/>
              </a:rPr>
              <a:t>1.</a:t>
            </a:r>
            <a:r>
              <a:rPr lang="zh-TW" altLang="en-US" sz="1600" dirty="0">
                <a:solidFill>
                  <a:srgbClr val="FF0000"/>
                </a:solidFill>
                <a:latin typeface="微軟正黑體" panose="020B0604030504040204" pitchFamily="34" charset="-120"/>
                <a:ea typeface="微軟正黑體" panose="020B0604030504040204" pitchFamily="34" charset="-120"/>
              </a:rPr>
              <a:t>針對還沒</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前的還原方式</a:t>
            </a:r>
          </a:p>
          <a:p>
            <a:r>
              <a:rPr lang="en-US" altLang="zh-TW"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a:t>
            </a:r>
            <a:r>
              <a:rPr lang="zh-TW" altLang="en-US" sz="1400" dirty="0">
                <a:latin typeface="微軟正黑體" panose="020B0604030504040204" pitchFamily="34" charset="-120"/>
                <a:ea typeface="微軟正黑體" panose="020B0604030504040204" pitchFamily="34" charset="-120"/>
              </a:rPr>
              <a:t>修改檔案或刪除檔案 </a:t>
            </a:r>
            <a:r>
              <a:rPr lang="en-US" altLang="zh-TW" sz="1400" dirty="0">
                <a:latin typeface="微軟正黑體" panose="020B0604030504040204" pitchFamily="34" charset="-120"/>
                <a:ea typeface="微軟正黑體" panose="020B0604030504040204" pitchFamily="34" charset="-120"/>
              </a:rPr>
              <a:t>filename.txt  , </a:t>
            </a:r>
            <a:r>
              <a:rPr lang="zh-TW" altLang="en-US" sz="1400" dirty="0">
                <a:latin typeface="微軟正黑體" panose="020B0604030504040204" pitchFamily="34" charset="-120"/>
                <a:ea typeface="微軟正黑體" panose="020B0604030504040204" pitchFamily="34" charset="-120"/>
              </a:rPr>
              <a:t>但後悔了</a:t>
            </a:r>
          </a:p>
          <a:p>
            <a:r>
              <a:rPr lang="en-US" altLang="zh-TW" sz="1400" dirty="0">
                <a:latin typeface="微軟正黑體" panose="020B0604030504040204" pitchFamily="34" charset="-120"/>
                <a:ea typeface="微軟正黑體" panose="020B0604030504040204" pitchFamily="34" charset="-120"/>
              </a:rPr>
              <a:t>  git checkout filename.txt  #</a:t>
            </a:r>
            <a:r>
              <a:rPr lang="zh-TW" altLang="en-US" sz="1400" dirty="0">
                <a:latin typeface="微軟正黑體" panose="020B0604030504040204" pitchFamily="34" charset="-120"/>
                <a:ea typeface="微軟正黑體" panose="020B0604030504040204" pitchFamily="34" charset="-120"/>
              </a:rPr>
              <a:t>還原已修改或已刪除檔案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checkout   #</a:t>
            </a:r>
            <a:r>
              <a:rPr lang="zh-TW" altLang="en-US" sz="1400" dirty="0">
                <a:latin typeface="微軟正黑體" panose="020B0604030504040204" pitchFamily="34" charset="-120"/>
                <a:ea typeface="微軟正黑體" panose="020B0604030504040204" pitchFamily="34" charset="-120"/>
              </a:rPr>
              <a:t>還原 目錄 </a:t>
            </a:r>
          </a:p>
          <a:p>
            <a:r>
              <a:rPr lang="en-US" altLang="zh-TW" sz="1400" dirty="0">
                <a:latin typeface="微軟正黑體" panose="020B0604030504040204" pitchFamily="34" charset="-120"/>
                <a:ea typeface="微軟正黑體" panose="020B0604030504040204" pitchFamily="34" charset="-120"/>
              </a:rPr>
              <a:t>  git checkout master #</a:t>
            </a:r>
            <a:r>
              <a:rPr lang="zh-TW" altLang="en-US" sz="1400" dirty="0">
                <a:latin typeface="微軟正黑體" panose="020B0604030504040204" pitchFamily="34" charset="-120"/>
                <a:ea typeface="微軟正黑體" panose="020B0604030504040204" pitchFamily="34" charset="-120"/>
              </a:rPr>
              <a:t>還原 分支</a:t>
            </a:r>
            <a:r>
              <a:rPr lang="en-US" altLang="zh-TW" sz="1400" dirty="0">
                <a:latin typeface="微軟正黑體" panose="020B0604030504040204" pitchFamily="34" charset="-120"/>
                <a:ea typeface="微軟正黑體" panose="020B0604030504040204" pitchFamily="34" charset="-120"/>
              </a:rPr>
              <a:t>(master)</a:t>
            </a:r>
            <a:r>
              <a:rPr lang="zh-TW" altLang="en-US" sz="1400" dirty="0">
                <a:latin typeface="微軟正黑體" panose="020B0604030504040204" pitchFamily="34" charset="-120"/>
                <a:ea typeface="微軟正黑體" panose="020B0604030504040204" pitchFamily="34" charset="-120"/>
              </a:rPr>
              <a:t>之內所有檔案</a:t>
            </a:r>
          </a:p>
          <a:p>
            <a:endParaRPr lang="zh-TW" altLang="en-US"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b.</a:t>
            </a:r>
            <a:r>
              <a:rPr lang="zh-TW" altLang="en-US" sz="1400" dirty="0">
                <a:latin typeface="微軟正黑體" panose="020B0604030504040204" pitchFamily="34" charset="-120"/>
                <a:ea typeface="微軟正黑體" panose="020B0604030504040204" pitchFamily="34" charset="-120"/>
              </a:rPr>
              <a:t>檔案</a:t>
            </a:r>
            <a:r>
              <a:rPr lang="en-US" altLang="zh-TW" sz="1400" dirty="0">
                <a:latin typeface="微軟正黑體" panose="020B0604030504040204" pitchFamily="34" charset="-120"/>
                <a:ea typeface="微軟正黑體" panose="020B0604030504040204" pitchFamily="34" charset="-120"/>
              </a:rPr>
              <a:t>:filename.txt </a:t>
            </a:r>
            <a:r>
              <a:rPr lang="zh-TW" altLang="en-US" sz="1400" dirty="0">
                <a:latin typeface="微軟正黑體" panose="020B0604030504040204" pitchFamily="34" charset="-120"/>
                <a:ea typeface="微軟正黑體" panose="020B0604030504040204" pitchFamily="34" charset="-120"/>
              </a:rPr>
              <a:t>修改</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並且已經</a:t>
            </a:r>
            <a:r>
              <a:rPr lang="en-US" altLang="zh-TW" sz="1400" dirty="0">
                <a:latin typeface="微軟正黑體" panose="020B0604030504040204" pitchFamily="34" charset="-120"/>
                <a:ea typeface="微軟正黑體" panose="020B0604030504040204" pitchFamily="34" charset="-120"/>
              </a:rPr>
              <a:t>add</a:t>
            </a:r>
          </a:p>
          <a:p>
            <a:r>
              <a:rPr lang="en-US" altLang="zh-TW" sz="1400" dirty="0">
                <a:latin typeface="微軟正黑體" panose="020B0604030504040204" pitchFamily="34" charset="-120"/>
                <a:ea typeface="微軟正黑體" panose="020B0604030504040204" pitchFamily="34" charset="-120"/>
              </a:rPr>
              <a:t>  git reset --hard    #</a:t>
            </a:r>
            <a:r>
              <a:rPr lang="zh-TW" altLang="en-US" sz="1400" dirty="0">
                <a:latin typeface="微軟正黑體" panose="020B0604030504040204" pitchFamily="34" charset="-120"/>
                <a:ea typeface="微軟正黑體" panose="020B0604030504040204" pitchFamily="34" charset="-120"/>
              </a:rPr>
              <a:t>退到修改或刪除前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reset --soft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staging   (</a:t>
            </a:r>
            <a:r>
              <a:rPr lang="zh-TW" altLang="en-US" sz="1400" dirty="0">
                <a:latin typeface="微軟正黑體" panose="020B0604030504040204" pitchFamily="34" charset="-120"/>
                <a:ea typeface="微軟正黑體" panose="020B0604030504040204" pitchFamily="34" charset="-120"/>
              </a:rPr>
              <a:t>已</a:t>
            </a:r>
            <a:r>
              <a:rPr lang="en-US" altLang="zh-TW" sz="1400" dirty="0">
                <a:latin typeface="微軟正黑體" panose="020B0604030504040204" pitchFamily="34" charset="-120"/>
                <a:ea typeface="微軟正黑體" panose="020B0604030504040204" pitchFamily="34" charset="-120"/>
              </a:rPr>
              <a:t>add </a:t>
            </a:r>
            <a:r>
              <a:rPr lang="zh-TW" altLang="en-US" sz="1400" dirty="0">
                <a:latin typeface="微軟正黑體" panose="020B0604030504040204" pitchFamily="34" charset="-120"/>
                <a:ea typeface="微軟正黑體" panose="020B0604030504040204" pitchFamily="34" charset="-120"/>
              </a:rPr>
              <a:t>但未</a:t>
            </a:r>
            <a:r>
              <a:rPr lang="en-US" altLang="zh-TW" sz="1400" dirty="0">
                <a:latin typeface="微軟正黑體" panose="020B0604030504040204" pitchFamily="34" charset="-120"/>
                <a:ea typeface="微軟正黑體" panose="020B0604030504040204" pitchFamily="34" charset="-120"/>
              </a:rPr>
              <a:t>commit)</a:t>
            </a:r>
          </a:p>
          <a:p>
            <a:r>
              <a:rPr lang="en-US" altLang="zh-TW" sz="1400" dirty="0">
                <a:latin typeface="微軟正黑體" panose="020B0604030504040204" pitchFamily="34" charset="-120"/>
                <a:ea typeface="微軟正黑體" panose="020B0604030504040204" pitchFamily="34" charset="-120"/>
              </a:rPr>
              <a:t>  git reset --mixed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untrack  (</a:t>
            </a:r>
            <a:r>
              <a:rPr lang="zh-TW" altLang="en-US" sz="1400" dirty="0">
                <a:latin typeface="微軟正黑體" panose="020B0604030504040204" pitchFamily="34" charset="-120"/>
                <a:ea typeface="微軟正黑體" panose="020B0604030504040204" pitchFamily="34" charset="-120"/>
              </a:rPr>
              <a:t>還沒</a:t>
            </a:r>
            <a:r>
              <a:rPr lang="en-US" altLang="zh-TW" sz="1400" dirty="0">
                <a:latin typeface="微軟正黑體" panose="020B0604030504040204" pitchFamily="34" charset="-120"/>
                <a:ea typeface="微軟正黑體" panose="020B0604030504040204" pitchFamily="34" charset="-120"/>
              </a:rPr>
              <a:t>add)</a:t>
            </a:r>
          </a:p>
          <a:p>
            <a:endParaRPr lang="en-US" altLang="zh-TW" dirty="0"/>
          </a:p>
          <a:p>
            <a:r>
              <a:rPr lang="en-US" altLang="zh-TW" sz="1600" dirty="0">
                <a:solidFill>
                  <a:srgbClr val="FF0000"/>
                </a:solidFill>
                <a:latin typeface="微軟正黑體" panose="020B0604030504040204" pitchFamily="34" charset="-120"/>
                <a:ea typeface="微軟正黑體" panose="020B0604030504040204" pitchFamily="34" charset="-120"/>
              </a:rPr>
              <a:t>2.</a:t>
            </a:r>
            <a:r>
              <a:rPr lang="zh-TW" altLang="en-US" sz="1600" dirty="0">
                <a:solidFill>
                  <a:srgbClr val="FF0000"/>
                </a:solidFill>
                <a:latin typeface="微軟正黑體" panose="020B0604030504040204" pitchFamily="34" charset="-120"/>
                <a:ea typeface="微軟正黑體" panose="020B0604030504040204" pitchFamily="34" charset="-120"/>
              </a:rPr>
              <a:t>針對已經</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的還原方式</a:t>
            </a:r>
            <a:endParaRPr lang="zh-TW" altLang="en-US"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新增</a:t>
            </a:r>
            <a:r>
              <a:rPr lang="en-US" altLang="zh-TW" sz="1400" dirty="0">
                <a:latin typeface="微軟正黑體" panose="020B0604030504040204" pitchFamily="34" charset="-120"/>
                <a:ea typeface="微軟正黑體" panose="020B0604030504040204" pitchFamily="34" charset="-120"/>
              </a:rPr>
              <a:t>dog.txt  commit   #aa00</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刪除</a:t>
            </a:r>
            <a:r>
              <a:rPr lang="en-US" altLang="zh-TW" sz="1400" dirty="0">
                <a:latin typeface="微軟正黑體" panose="020B0604030504040204" pitchFamily="34" charset="-120"/>
                <a:ea typeface="微軟正黑體" panose="020B0604030504040204" pitchFamily="34" charset="-120"/>
              </a:rPr>
              <a:t>dog.txt  commit​   #aa01</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首先先</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顯示 </a:t>
            </a:r>
            <a:r>
              <a:rPr lang="en-US" altLang="zh-TW" sz="1400" dirty="0">
                <a:latin typeface="微軟正黑體" panose="020B0604030504040204" pitchFamily="34" charset="-120"/>
                <a:ea typeface="微軟正黑體" panose="020B0604030504040204" pitchFamily="34" charset="-120"/>
              </a:rPr>
              <a:t>commit </a:t>
            </a:r>
            <a:r>
              <a:rPr lang="zh-TW" altLang="en-US" sz="1400" dirty="0">
                <a:latin typeface="微軟正黑體" panose="020B0604030504040204" pitchFamily="34" charset="-120"/>
                <a:ea typeface="微軟正黑體" panose="020B0604030504040204" pitchFamily="34" charset="-120"/>
              </a:rPr>
              <a:t>歷程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找到想還原的</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err="1">
                <a:latin typeface="微軟正黑體" panose="020B0604030504040204" pitchFamily="34" charset="-120"/>
                <a:ea typeface="微軟正黑體" panose="020B0604030504040204" pitchFamily="34" charset="-120"/>
              </a:rPr>
              <a:t>e.g</a:t>
            </a:r>
            <a:r>
              <a:rPr lang="en-US" altLang="zh-TW" sz="1400" dirty="0">
                <a:latin typeface="微軟正黑體" panose="020B0604030504040204" pitchFamily="34" charset="-120"/>
                <a:ea typeface="微軟正黑體" panose="020B0604030504040204" pitchFamily="34" charset="-120"/>
              </a:rPr>
              <a:t>  eg60</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git reset --hard aa00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若還原檔案後</a:t>
            </a:r>
            <a:r>
              <a:rPr lang="en-US" altLang="zh-TW" sz="1400" dirty="0">
                <a:latin typeface="微軟正黑體" panose="020B0604030504040204" pitchFamily="34" charset="-120"/>
                <a:ea typeface="微軟正黑體" panose="020B0604030504040204" pitchFamily="34" charset="-120"/>
              </a:rPr>
              <a:t>(aa00) </a:t>
            </a:r>
            <a:r>
              <a:rPr lang="zh-TW" altLang="en-US" sz="1400" dirty="0">
                <a:latin typeface="微軟正黑體" panose="020B0604030504040204" pitchFamily="34" charset="-120"/>
                <a:ea typeface="微軟正黑體" panose="020B0604030504040204" pitchFamily="34" charset="-120"/>
              </a:rPr>
              <a:t>到又後悔</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想再回到原本的</a:t>
            </a:r>
            <a:r>
              <a:rPr lang="en-US" altLang="zh-TW" sz="1400" dirty="0">
                <a:latin typeface="微軟正黑體" panose="020B0604030504040204" pitchFamily="34" charset="-120"/>
                <a:ea typeface="微軟正黑體" panose="020B0604030504040204" pitchFamily="34" charset="-120"/>
              </a:rPr>
              <a:t>commit (aa01 )</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用</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已經看不到該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(aa01) </a:t>
            </a:r>
            <a:r>
              <a:rPr lang="zh-TW" altLang="en-US" sz="1400" dirty="0">
                <a:latin typeface="微軟正黑體" panose="020B0604030504040204" pitchFamily="34" charset="-120"/>
                <a:ea typeface="微軟正黑體" panose="020B0604030504040204" pitchFamily="34" charset="-120"/>
              </a:rPr>
              <a:t>因為已經回到從前</a:t>
            </a:r>
            <a:r>
              <a:rPr lang="en-US" altLang="zh-TW" sz="1400" dirty="0">
                <a:latin typeface="微軟正黑體" panose="020B0604030504040204" pitchFamily="34" charset="-120"/>
                <a:ea typeface="微軟正黑體" panose="020B0604030504040204" pitchFamily="34" charset="-120"/>
              </a:rPr>
              <a:t>(aa00)</a:t>
            </a:r>
            <a:r>
              <a:rPr lang="zh-TW" altLang="en-US" sz="1400" dirty="0">
                <a:latin typeface="微軟正黑體" panose="020B0604030504040204" pitchFamily="34" charset="-120"/>
                <a:ea typeface="微軟正黑體" panose="020B0604030504040204" pitchFamily="34" charset="-120"/>
              </a:rPr>
              <a:t>了</a:t>
            </a:r>
          </a:p>
          <a:p>
            <a:r>
              <a:rPr lang="zh-TW" altLang="en-US" sz="1400" dirty="0">
                <a:latin typeface="微軟正黑體" panose="020B0604030504040204" pitchFamily="34" charset="-120"/>
                <a:ea typeface="微軟正黑體" panose="020B0604030504040204" pitchFamily="34" charset="-120"/>
              </a:rPr>
              <a:t>  請改用</a:t>
            </a:r>
            <a:r>
              <a:rPr lang="en-US" altLang="zh-TW" sz="1400" dirty="0">
                <a:latin typeface="微軟正黑體" panose="020B0604030504040204" pitchFamily="34" charset="-120"/>
                <a:ea typeface="微軟正黑體" panose="020B0604030504040204" pitchFamily="34" charset="-120"/>
              </a:rPr>
              <a:t>git </a:t>
            </a:r>
            <a:r>
              <a:rPr lang="en-US" altLang="zh-TW" sz="1400" dirty="0" err="1">
                <a:latin typeface="微軟正黑體" panose="020B0604030504040204" pitchFamily="34" charset="-120"/>
                <a:ea typeface="微軟正黑體" panose="020B0604030504040204" pitchFamily="34" charset="-120"/>
              </a:rPr>
              <a:t>reflog</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找到 </a:t>
            </a:r>
            <a:r>
              <a:rPr lang="en-US" altLang="zh-TW" sz="1400" dirty="0">
                <a:latin typeface="微軟正黑體" panose="020B0604030504040204" pitchFamily="34" charset="-120"/>
                <a:ea typeface="微軟正黑體" panose="020B0604030504040204" pitchFamily="34" charset="-120"/>
              </a:rPr>
              <a:t>aa01</a:t>
            </a:r>
          </a:p>
          <a:p>
            <a:r>
              <a:rPr lang="en-US" altLang="zh-TW" sz="1400" dirty="0">
                <a:latin typeface="微軟正黑體" panose="020B0604030504040204" pitchFamily="34" charset="-120"/>
                <a:ea typeface="微軟正黑體" panose="020B0604030504040204" pitchFamily="34" charset="-120"/>
              </a:rPr>
              <a:t>  git reset --hard aa01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 </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55956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53335F9E-3AA3-B7EC-7976-999FE49AD185}"/>
              </a:ext>
            </a:extLst>
          </p:cNvPr>
          <p:cNvSpPr txBox="1"/>
          <p:nvPr/>
        </p:nvSpPr>
        <p:spPr>
          <a:xfrm>
            <a:off x="0" y="1556792"/>
            <a:ext cx="9144000" cy="5139869"/>
          </a:xfrm>
          <a:prstGeom prst="rect">
            <a:avLst/>
          </a:prstGeom>
          <a:noFill/>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 </a:t>
            </a:r>
            <a:r>
              <a:rPr lang="zh-TW" altLang="en-US" sz="2000" b="1" dirty="0">
                <a:latin typeface="微軟正黑體" panose="020B0604030504040204" pitchFamily="34" charset="-120"/>
                <a:ea typeface="微軟正黑體" panose="020B0604030504040204" pitchFamily="34" charset="-120"/>
              </a:rPr>
              <a:t>的範圍</a:t>
            </a:r>
            <a:r>
              <a:rPr lang="en-US" altLang="zh-TW" sz="2000" b="1"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 </a:t>
            </a:r>
            <a:r>
              <a:rPr lang="zh-TW" altLang="en-US" dirty="0">
                <a:latin typeface="微軟正黑體" panose="020B0604030504040204" pitchFamily="34" charset="-120"/>
                <a:ea typeface="微軟正黑體" panose="020B0604030504040204" pitchFamily="34" charset="-120"/>
              </a:rPr>
              <a:t>的時候，基本上該物件寬度將會等於是父層內容的可運用空間，而可運用空間就是 </a:t>
            </a:r>
            <a:r>
              <a:rPr lang="en-US" altLang="zh-TW" dirty="0">
                <a:latin typeface="微軟正黑體" panose="020B0604030504040204" pitchFamily="34" charset="-120"/>
                <a:ea typeface="微軟正黑體" panose="020B0604030504040204" pitchFamily="34" charset="-120"/>
              </a:rPr>
              <a:t>padding </a:t>
            </a:r>
            <a:r>
              <a:rPr lang="zh-TW" altLang="en-US" dirty="0">
                <a:latin typeface="微軟正黑體" panose="020B0604030504040204" pitchFamily="34" charset="-120"/>
                <a:ea typeface="微軟正黑體" panose="020B0604030504040204" pitchFamily="34" charset="-120"/>
              </a:rPr>
              <a:t>以內的空間。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100vw </a:t>
            </a:r>
            <a:r>
              <a:rPr lang="zh-TW" altLang="en-US" sz="2000" b="1" dirty="0">
                <a:latin typeface="微軟正黑體" panose="020B0604030504040204" pitchFamily="34" charset="-120"/>
                <a:ea typeface="微軟正黑體" panose="020B0604030504040204" pitchFamily="34" charset="-120"/>
              </a:rPr>
              <a:t>的範圍</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的時候，該物件的大小將會等於是百分之百的「視口範圍」寬度或「可見範圍」寬度，也就是 </a:t>
            </a:r>
            <a:r>
              <a:rPr lang="en-US" altLang="zh-TW" dirty="0" err="1">
                <a:latin typeface="微軟正黑體" panose="020B0604030504040204" pitchFamily="34" charset="-120"/>
                <a:ea typeface="微軟正黑體" panose="020B0604030504040204" pitchFamily="34" charset="-120"/>
              </a:rPr>
              <a:t>vw</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v </a:t>
            </a:r>
            <a:r>
              <a:rPr lang="zh-TW" altLang="en-US" dirty="0">
                <a:latin typeface="微軟正黑體" panose="020B0604030504040204" pitchFamily="34" charset="-120"/>
                <a:ea typeface="微軟正黑體" panose="020B0604030504040204" pitchFamily="34" charset="-120"/>
              </a:rPr>
              <a:t>所指的「</a:t>
            </a:r>
            <a:r>
              <a:rPr lang="en-US" altLang="zh-TW" dirty="0">
                <a:latin typeface="微軟正黑體" panose="020B0604030504040204" pitchFamily="34" charset="-120"/>
                <a:ea typeface="微軟正黑體" panose="020B0604030504040204" pitchFamily="34" charset="-120"/>
              </a:rPr>
              <a:t>viewport</a:t>
            </a:r>
            <a:r>
              <a:rPr lang="zh-TW" altLang="en-US" dirty="0">
                <a:latin typeface="微軟正黑體" panose="020B0604030504040204" pitchFamily="34" charset="-120"/>
                <a:ea typeface="微軟正黑體" panose="020B0604030504040204" pitchFamily="34" charset="-120"/>
              </a:rPr>
              <a:t>」，這裡特別注意到的重點會是，視窗寬度不包含卷軸在內的，也就是說 </a:t>
            </a:r>
            <a:r>
              <a:rPr lang="en-US" altLang="zh-TW" dirty="0">
                <a:latin typeface="微軟正黑體" panose="020B0604030504040204" pitchFamily="34" charset="-120"/>
                <a:ea typeface="微軟正黑體" panose="020B0604030504040204" pitchFamily="34" charset="-120"/>
              </a:rPr>
              <a:t>100vw </a:t>
            </a:r>
            <a:r>
              <a:rPr lang="zh-TW" altLang="en-US" dirty="0">
                <a:latin typeface="微軟正黑體" panose="020B0604030504040204" pitchFamily="34" charset="-120"/>
                <a:ea typeface="微軟正黑體" panose="020B0604030504040204" pitchFamily="34" charset="-120"/>
              </a:rPr>
              <a:t>會等於是視窗的左邊緣到右邊緣，那麼當你的視窗出現卷軸時會怎麼樣呢？這時你的寬度就會因為卷軸的關係，導致寬度過寬，而讓你的畫面出現了橫向卷軸。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也因為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很容易造成視窗出現橫向卷軸的問題，所以一般我們</a:t>
            </a:r>
            <a:r>
              <a:rPr lang="zh-TW" altLang="en-US" b="1" dirty="0">
                <a:solidFill>
                  <a:srgbClr val="FF0000"/>
                </a:solidFill>
                <a:latin typeface="微軟正黑體" panose="020B0604030504040204" pitchFamily="34" charset="-120"/>
                <a:ea typeface="微軟正黑體" panose="020B0604030504040204" pitchFamily="34" charset="-120"/>
              </a:rPr>
              <a:t>在開發網頁時多會使用 </a:t>
            </a:r>
            <a:r>
              <a:rPr lang="en-US" altLang="zh-TW" b="1" dirty="0">
                <a:solidFill>
                  <a:srgbClr val="FF0000"/>
                </a:solidFill>
                <a:latin typeface="微軟正黑體" panose="020B0604030504040204" pitchFamily="34" charset="-120"/>
                <a:ea typeface="微軟正黑體" panose="020B0604030504040204" pitchFamily="34" charset="-120"/>
              </a:rPr>
              <a:t>width: 100%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而非 </a:t>
            </a:r>
            <a:r>
              <a:rPr lang="en-US" altLang="zh-TW" dirty="0">
                <a:latin typeface="微軟正黑體" panose="020B0604030504040204" pitchFamily="34" charset="-120"/>
                <a:ea typeface="微軟正黑體" panose="020B0604030504040204" pitchFamily="34" charset="-120"/>
              </a:rPr>
              <a:t>width:100vw</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576910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13" name="群組 12">
            <a:extLst>
              <a:ext uri="{FF2B5EF4-FFF2-40B4-BE49-F238E27FC236}">
                <a16:creationId xmlns:a16="http://schemas.microsoft.com/office/drawing/2014/main" id="{F4B39ABB-7AF4-9D8F-F225-72DB9522BF52}"/>
              </a:ext>
            </a:extLst>
          </p:cNvPr>
          <p:cNvGrpSpPr/>
          <p:nvPr/>
        </p:nvGrpSpPr>
        <p:grpSpPr>
          <a:xfrm>
            <a:off x="450928" y="830219"/>
            <a:ext cx="2958211" cy="3851476"/>
            <a:chOff x="1115616" y="1787535"/>
            <a:chExt cx="2958211" cy="3851476"/>
          </a:xfrm>
        </p:grpSpPr>
        <p:pic>
          <p:nvPicPr>
            <p:cNvPr id="8" name="圖片 7">
              <a:extLst>
                <a:ext uri="{FF2B5EF4-FFF2-40B4-BE49-F238E27FC236}">
                  <a16:creationId xmlns:a16="http://schemas.microsoft.com/office/drawing/2014/main" id="{6C5491EF-ED2B-CB1D-DE42-2DFDEB69A69C}"/>
                </a:ext>
              </a:extLst>
            </p:cNvPr>
            <p:cNvPicPr>
              <a:picLocks noChangeAspect="1"/>
            </p:cNvPicPr>
            <p:nvPr/>
          </p:nvPicPr>
          <p:blipFill>
            <a:blip r:embed="rId2"/>
            <a:stretch>
              <a:fillRect/>
            </a:stretch>
          </p:blipFill>
          <p:spPr>
            <a:xfrm>
              <a:off x="1419173" y="1787535"/>
              <a:ext cx="2654654" cy="3851476"/>
            </a:xfrm>
            <a:prstGeom prst="rect">
              <a:avLst/>
            </a:prstGeom>
          </p:spPr>
        </p:pic>
        <p:sp>
          <p:nvSpPr>
            <p:cNvPr id="9" name="橢圓 8">
              <a:extLst>
                <a:ext uri="{FF2B5EF4-FFF2-40B4-BE49-F238E27FC236}">
                  <a16:creationId xmlns:a16="http://schemas.microsoft.com/office/drawing/2014/main" id="{49D93A68-AAD3-6928-F313-349EE50C3CEA}"/>
                </a:ext>
              </a:extLst>
            </p:cNvPr>
            <p:cNvSpPr/>
            <p:nvPr/>
          </p:nvSpPr>
          <p:spPr>
            <a:xfrm>
              <a:off x="1115616" y="2492896"/>
              <a:ext cx="1368152"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5DF26B5-3F98-2E9A-FEDC-F449D38AB4AF}"/>
                </a:ext>
              </a:extLst>
            </p:cNvPr>
            <p:cNvSpPr txBox="1"/>
            <p:nvPr/>
          </p:nvSpPr>
          <p:spPr>
            <a:xfrm>
              <a:off x="2514650" y="2596262"/>
              <a:ext cx="914400" cy="369332"/>
            </a:xfrm>
            <a:prstGeom prst="rect">
              <a:avLst/>
            </a:prstGeom>
            <a:noFill/>
          </p:spPr>
          <p:txBody>
            <a:bodyPr wrap="square" rtlCol="0">
              <a:spAutoFit/>
            </a:bodyPr>
            <a:lstStyle/>
            <a:p>
              <a:r>
                <a:rPr lang="zh-TW" altLang="en-US" dirty="0">
                  <a:solidFill>
                    <a:srgbClr val="FF0000"/>
                  </a:solidFill>
                </a:rPr>
                <a:t>按右鍵</a:t>
              </a:r>
            </a:p>
          </p:txBody>
        </p:sp>
      </p:grpSp>
      <p:grpSp>
        <p:nvGrpSpPr>
          <p:cNvPr id="14" name="群組 13">
            <a:extLst>
              <a:ext uri="{FF2B5EF4-FFF2-40B4-BE49-F238E27FC236}">
                <a16:creationId xmlns:a16="http://schemas.microsoft.com/office/drawing/2014/main" id="{69125735-38F9-325A-6765-028F89315A57}"/>
              </a:ext>
            </a:extLst>
          </p:cNvPr>
          <p:cNvGrpSpPr/>
          <p:nvPr/>
        </p:nvGrpSpPr>
        <p:grpSpPr>
          <a:xfrm>
            <a:off x="4788024" y="692696"/>
            <a:ext cx="3348556" cy="4297102"/>
            <a:chOff x="4718603" y="1341909"/>
            <a:chExt cx="3348556" cy="4297102"/>
          </a:xfrm>
        </p:grpSpPr>
        <p:pic>
          <p:nvPicPr>
            <p:cNvPr id="6" name="圖片 5">
              <a:extLst>
                <a:ext uri="{FF2B5EF4-FFF2-40B4-BE49-F238E27FC236}">
                  <a16:creationId xmlns:a16="http://schemas.microsoft.com/office/drawing/2014/main" id="{764BB15A-82AE-F60D-5DE4-21214FEEBB9D}"/>
                </a:ext>
              </a:extLst>
            </p:cNvPr>
            <p:cNvPicPr>
              <a:picLocks noChangeAspect="1"/>
            </p:cNvPicPr>
            <p:nvPr/>
          </p:nvPicPr>
          <p:blipFill>
            <a:blip r:embed="rId3"/>
            <a:stretch>
              <a:fillRect/>
            </a:stretch>
          </p:blipFill>
          <p:spPr>
            <a:xfrm>
              <a:off x="4718603" y="1341909"/>
              <a:ext cx="3348556" cy="4297102"/>
            </a:xfrm>
            <a:prstGeom prst="rect">
              <a:avLst/>
            </a:prstGeom>
          </p:spPr>
        </p:pic>
        <p:sp>
          <p:nvSpPr>
            <p:cNvPr id="11" name="橢圓 10">
              <a:extLst>
                <a:ext uri="{FF2B5EF4-FFF2-40B4-BE49-F238E27FC236}">
                  <a16:creationId xmlns:a16="http://schemas.microsoft.com/office/drawing/2014/main" id="{1194E2BB-BB94-734D-F2FF-46541D9DAB93}"/>
                </a:ext>
              </a:extLst>
            </p:cNvPr>
            <p:cNvSpPr/>
            <p:nvPr/>
          </p:nvSpPr>
          <p:spPr>
            <a:xfrm>
              <a:off x="4718603" y="2805899"/>
              <a:ext cx="1368152" cy="319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DDCFCB3-3A02-AFEC-E5C5-82D87CC547E1}"/>
                </a:ext>
              </a:extLst>
            </p:cNvPr>
            <p:cNvSpPr txBox="1"/>
            <p:nvPr/>
          </p:nvSpPr>
          <p:spPr>
            <a:xfrm>
              <a:off x="6241807" y="2755957"/>
              <a:ext cx="914400"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spTree>
    <p:extLst>
      <p:ext uri="{BB962C8B-B14F-4D97-AF65-F5344CB8AC3E}">
        <p14:creationId xmlns:p14="http://schemas.microsoft.com/office/powerpoint/2010/main" val="3027158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9" name="群組 8">
            <a:extLst>
              <a:ext uri="{FF2B5EF4-FFF2-40B4-BE49-F238E27FC236}">
                <a16:creationId xmlns:a16="http://schemas.microsoft.com/office/drawing/2014/main" id="{949C4681-9551-5719-676F-791C50CDC0BB}"/>
              </a:ext>
            </a:extLst>
          </p:cNvPr>
          <p:cNvGrpSpPr/>
          <p:nvPr/>
        </p:nvGrpSpPr>
        <p:grpSpPr>
          <a:xfrm>
            <a:off x="188214" y="650565"/>
            <a:ext cx="6773505" cy="3138475"/>
            <a:chOff x="755576" y="1196752"/>
            <a:chExt cx="6773505" cy="3138475"/>
          </a:xfrm>
        </p:grpSpPr>
        <p:pic>
          <p:nvPicPr>
            <p:cNvPr id="3" name="圖片 2">
              <a:extLst>
                <a:ext uri="{FF2B5EF4-FFF2-40B4-BE49-F238E27FC236}">
                  <a16:creationId xmlns:a16="http://schemas.microsoft.com/office/drawing/2014/main" id="{34054449-4722-B18A-7F28-17FD576BE2E7}"/>
                </a:ext>
              </a:extLst>
            </p:cNvPr>
            <p:cNvPicPr>
              <a:picLocks noChangeAspect="1"/>
            </p:cNvPicPr>
            <p:nvPr/>
          </p:nvPicPr>
          <p:blipFill>
            <a:blip r:embed="rId2"/>
            <a:stretch>
              <a:fillRect/>
            </a:stretch>
          </p:blipFill>
          <p:spPr>
            <a:xfrm>
              <a:off x="755576" y="1196752"/>
              <a:ext cx="6773505" cy="3138475"/>
            </a:xfrm>
            <a:prstGeom prst="rect">
              <a:avLst/>
            </a:prstGeom>
          </p:spPr>
        </p:pic>
        <p:sp>
          <p:nvSpPr>
            <p:cNvPr id="4" name="橢圓 3">
              <a:extLst>
                <a:ext uri="{FF2B5EF4-FFF2-40B4-BE49-F238E27FC236}">
                  <a16:creationId xmlns:a16="http://schemas.microsoft.com/office/drawing/2014/main" id="{1EFF57BB-1160-8FEE-6F52-2853C823028A}"/>
                </a:ext>
              </a:extLst>
            </p:cNvPr>
            <p:cNvSpPr/>
            <p:nvPr/>
          </p:nvSpPr>
          <p:spPr>
            <a:xfrm>
              <a:off x="2279645" y="2489473"/>
              <a:ext cx="1872208" cy="27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A4597C9-B7C9-6E6D-0039-3941699BD33D}"/>
                </a:ext>
              </a:extLst>
            </p:cNvPr>
            <p:cNvSpPr txBox="1"/>
            <p:nvPr/>
          </p:nvSpPr>
          <p:spPr>
            <a:xfrm>
              <a:off x="3851920" y="2660458"/>
              <a:ext cx="1008112"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pic>
        <p:nvPicPr>
          <p:cNvPr id="8" name="圖片 7">
            <a:extLst>
              <a:ext uri="{FF2B5EF4-FFF2-40B4-BE49-F238E27FC236}">
                <a16:creationId xmlns:a16="http://schemas.microsoft.com/office/drawing/2014/main" id="{3CBB3DEB-A2C7-E52D-31B6-DC2DB7D2AA64}"/>
              </a:ext>
            </a:extLst>
          </p:cNvPr>
          <p:cNvPicPr>
            <a:picLocks noChangeAspect="1"/>
          </p:cNvPicPr>
          <p:nvPr/>
        </p:nvPicPr>
        <p:blipFill>
          <a:blip r:embed="rId3"/>
          <a:stretch>
            <a:fillRect/>
          </a:stretch>
        </p:blipFill>
        <p:spPr>
          <a:xfrm>
            <a:off x="2517159" y="2528490"/>
            <a:ext cx="5978093" cy="4061325"/>
          </a:xfrm>
          <a:prstGeom prst="rect">
            <a:avLst/>
          </a:prstGeom>
        </p:spPr>
      </p:pic>
      <p:sp>
        <p:nvSpPr>
          <p:cNvPr id="10" name="橢圓 9">
            <a:extLst>
              <a:ext uri="{FF2B5EF4-FFF2-40B4-BE49-F238E27FC236}">
                <a16:creationId xmlns:a16="http://schemas.microsoft.com/office/drawing/2014/main" id="{92CCBA1F-8510-A58A-4803-FD014BA7AD67}"/>
              </a:ext>
            </a:extLst>
          </p:cNvPr>
          <p:cNvSpPr/>
          <p:nvPr/>
        </p:nvSpPr>
        <p:spPr>
          <a:xfrm>
            <a:off x="2771800" y="2353704"/>
            <a:ext cx="360358" cy="52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D409A35-C883-2163-505B-F86C382FB8E7}"/>
              </a:ext>
            </a:extLst>
          </p:cNvPr>
          <p:cNvSpPr/>
          <p:nvPr/>
        </p:nvSpPr>
        <p:spPr>
          <a:xfrm>
            <a:off x="4427984" y="5949280"/>
            <a:ext cx="4202582" cy="37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1E19A18-A726-7C88-6A5A-DA0F7CDC2840}"/>
              </a:ext>
            </a:extLst>
          </p:cNvPr>
          <p:cNvSpPr txBox="1"/>
          <p:nvPr/>
        </p:nvSpPr>
        <p:spPr>
          <a:xfrm>
            <a:off x="3028421" y="2681206"/>
            <a:ext cx="2672999" cy="369332"/>
          </a:xfrm>
          <a:prstGeom prst="rect">
            <a:avLst/>
          </a:prstGeom>
          <a:noFill/>
        </p:spPr>
        <p:txBody>
          <a:bodyPr wrap="square" rtlCol="0">
            <a:spAutoFit/>
          </a:bodyPr>
          <a:lstStyle/>
          <a:p>
            <a:r>
              <a:rPr lang="en-US" altLang="zh-TW" dirty="0">
                <a:solidFill>
                  <a:srgbClr val="FF0000"/>
                </a:solidFill>
              </a:rPr>
              <a:t>Click, </a:t>
            </a:r>
            <a:r>
              <a:rPr lang="zh-TW" altLang="en-US" dirty="0">
                <a:solidFill>
                  <a:srgbClr val="FF0000"/>
                </a:solidFill>
              </a:rPr>
              <a:t>啟動該</a:t>
            </a:r>
            <a:r>
              <a:rPr lang="en-US" altLang="zh-TW" dirty="0">
                <a:solidFill>
                  <a:srgbClr val="FF0000"/>
                </a:solidFill>
              </a:rPr>
              <a:t>service</a:t>
            </a:r>
            <a:endParaRPr lang="zh-TW" altLang="en-US" dirty="0">
              <a:solidFill>
                <a:srgbClr val="FF0000"/>
              </a:solidFill>
            </a:endParaRPr>
          </a:p>
        </p:txBody>
      </p:sp>
    </p:spTree>
    <p:extLst>
      <p:ext uri="{BB962C8B-B14F-4D97-AF65-F5344CB8AC3E}">
        <p14:creationId xmlns:p14="http://schemas.microsoft.com/office/powerpoint/2010/main" val="3480042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E46C5A0-DC7D-605F-FFBA-AC84C12E889D}"/>
              </a:ext>
            </a:extLst>
          </p:cNvPr>
          <p:cNvPicPr>
            <a:picLocks noChangeAspect="1"/>
          </p:cNvPicPr>
          <p:nvPr/>
        </p:nvPicPr>
        <p:blipFill>
          <a:blip r:embed="rId2"/>
          <a:stretch>
            <a:fillRect/>
          </a:stretch>
        </p:blipFill>
        <p:spPr>
          <a:xfrm>
            <a:off x="761035" y="836712"/>
            <a:ext cx="7621929" cy="4994476"/>
          </a:xfrm>
          <a:prstGeom prst="rect">
            <a:avLst/>
          </a:prstGeom>
        </p:spPr>
      </p:pic>
    </p:spTree>
    <p:extLst>
      <p:ext uri="{BB962C8B-B14F-4D97-AF65-F5344CB8AC3E}">
        <p14:creationId xmlns:p14="http://schemas.microsoft.com/office/powerpoint/2010/main" val="3915695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E82E123-DF25-EE0F-4DEA-A239CD61B728}"/>
              </a:ext>
            </a:extLst>
          </p:cNvPr>
          <p:cNvPicPr>
            <a:picLocks noChangeAspect="1"/>
          </p:cNvPicPr>
          <p:nvPr/>
        </p:nvPicPr>
        <p:blipFill>
          <a:blip r:embed="rId2"/>
          <a:stretch>
            <a:fillRect/>
          </a:stretch>
        </p:blipFill>
        <p:spPr>
          <a:xfrm>
            <a:off x="1403648" y="766699"/>
            <a:ext cx="6607987" cy="5710371"/>
          </a:xfrm>
          <a:prstGeom prst="rect">
            <a:avLst/>
          </a:prstGeom>
        </p:spPr>
      </p:pic>
    </p:spTree>
    <p:extLst>
      <p:ext uri="{BB962C8B-B14F-4D97-AF65-F5344CB8AC3E}">
        <p14:creationId xmlns:p14="http://schemas.microsoft.com/office/powerpoint/2010/main" val="1725903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95794B8E-F42F-BB99-045F-2A9B90C9AF6E}"/>
              </a:ext>
            </a:extLst>
          </p:cNvPr>
          <p:cNvSpPr txBox="1"/>
          <p:nvPr/>
        </p:nvSpPr>
        <p:spPr>
          <a:xfrm>
            <a:off x="2843808" y="27434"/>
            <a:ext cx="4619624" cy="400110"/>
          </a:xfrm>
          <a:prstGeom prst="rect">
            <a:avLst/>
          </a:prstGeom>
          <a:noFill/>
        </p:spPr>
        <p:txBody>
          <a:bodyPr wrap="square">
            <a:spAutoFit/>
          </a:bodyPr>
          <a:lstStyle/>
          <a:p>
            <a:r>
              <a:rPr lang="en-US" altLang="zh-TW" sz="2000" dirty="0">
                <a:latin typeface="微軟正黑體" panose="020B0604030504040204" pitchFamily="34" charset="-120"/>
                <a:ea typeface="微軟正黑體" panose="020B0604030504040204" pitchFamily="34" charset="-120"/>
              </a:rPr>
              <a:t>python</a:t>
            </a:r>
            <a:r>
              <a:rPr lang="zh-TW" altLang="en-US" sz="2000" dirty="0">
                <a:latin typeface="微軟正黑體" panose="020B0604030504040204" pitchFamily="34" charset="-120"/>
                <a:ea typeface="微軟正黑體" panose="020B0604030504040204" pitchFamily="34" charset="-120"/>
              </a:rPr>
              <a:t>中</a:t>
            </a:r>
            <a:r>
              <a:rPr lang="en-US" altLang="zh-TW" sz="2000" dirty="0">
                <a:latin typeface="微軟正黑體" panose="020B0604030504040204" pitchFamily="34" charset="-120"/>
                <a:ea typeface="微軟正黑體" panose="020B0604030504040204" pitchFamily="34" charset="-120"/>
              </a:rPr>
              <a:t>pip</a:t>
            </a:r>
            <a:r>
              <a:rPr lang="zh-TW" altLang="en-US" sz="2000" dirty="0">
                <a:latin typeface="微軟正黑體" panose="020B0604030504040204" pitchFamily="34" charset="-120"/>
                <a:ea typeface="微軟正黑體" panose="020B0604030504040204" pitchFamily="34" charset="-120"/>
              </a:rPr>
              <a:t>重新安装</a:t>
            </a:r>
          </a:p>
        </p:txBody>
      </p:sp>
      <p:sp>
        <p:nvSpPr>
          <p:cNvPr id="6" name="文字方塊 5">
            <a:extLst>
              <a:ext uri="{FF2B5EF4-FFF2-40B4-BE49-F238E27FC236}">
                <a16:creationId xmlns:a16="http://schemas.microsoft.com/office/drawing/2014/main" id="{806DE7AB-9A3C-353A-B9DC-27DCCBBD692C}"/>
              </a:ext>
            </a:extLst>
          </p:cNvPr>
          <p:cNvSpPr txBox="1"/>
          <p:nvPr/>
        </p:nvSpPr>
        <p:spPr>
          <a:xfrm>
            <a:off x="344050" y="978931"/>
            <a:ext cx="6984776" cy="4801314"/>
          </a:xfrm>
          <a:prstGeom prst="rect">
            <a:avLst/>
          </a:prstGeom>
          <a:noFill/>
        </p:spPr>
        <p:txBody>
          <a:bodyPr wrap="square">
            <a:spAutoFit/>
          </a:bodyPr>
          <a:lstStyle/>
          <a:p>
            <a:r>
              <a:rPr lang="en-US" altLang="zh-CN" dirty="0"/>
              <a:t>1.</a:t>
            </a:r>
            <a:r>
              <a:rPr lang="zh-CN" altLang="en-US" dirty="0"/>
              <a:t>查看所安装</a:t>
            </a:r>
            <a:r>
              <a:rPr lang="zh-TW" altLang="en-US" dirty="0"/>
              <a:t>庫</a:t>
            </a:r>
            <a:r>
              <a:rPr lang="zh-CN" altLang="en-US" dirty="0"/>
              <a:t>，输入命令：</a:t>
            </a:r>
            <a:r>
              <a:rPr lang="en-US" altLang="zh-CN" dirty="0"/>
              <a:t>pip list</a:t>
            </a:r>
          </a:p>
          <a:p>
            <a:endParaRPr lang="en-US" altLang="zh-CN" dirty="0"/>
          </a:p>
          <a:p>
            <a:r>
              <a:rPr lang="zh-CN" altLang="en-US" dirty="0"/>
              <a:t>出现错误：</a:t>
            </a:r>
            <a:endParaRPr lang="en-US" altLang="zh-CN"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2.</a:t>
            </a:r>
            <a:r>
              <a:rPr lang="zh-TW" altLang="en-US" b="0" i="0" dirty="0">
                <a:effectLst/>
                <a:latin typeface="-apple-system"/>
              </a:rPr>
              <a:t>输入指令：</a:t>
            </a:r>
            <a:r>
              <a:rPr lang="en-US" altLang="zh-TW" b="0" i="0" dirty="0">
                <a:effectLst/>
                <a:latin typeface="-apple-system"/>
              </a:rPr>
              <a:t>python -m </a:t>
            </a:r>
            <a:r>
              <a:rPr lang="en-US" altLang="zh-TW" b="0" i="0" dirty="0" err="1">
                <a:effectLst/>
                <a:latin typeface="-apple-system"/>
              </a:rPr>
              <a:t>ensurepip</a:t>
            </a:r>
            <a:endParaRPr lang="en-US" altLang="zh-TW" b="0" i="0" dirty="0">
              <a:effectLst/>
              <a:latin typeface="-apple-system"/>
            </a:endParaRPr>
          </a:p>
          <a:p>
            <a:endParaRPr lang="en-US" altLang="zh-TW" dirty="0">
              <a:latin typeface="-apple-system"/>
            </a:endParaRPr>
          </a:p>
          <a:p>
            <a:r>
              <a:rPr lang="en-US" altLang="zh-TW" dirty="0">
                <a:latin typeface="-apple-system"/>
              </a:rPr>
              <a:t>3.</a:t>
            </a:r>
            <a:r>
              <a:rPr lang="zh-TW" altLang="en-US" b="0" i="0" dirty="0">
                <a:effectLst/>
                <a:latin typeface="-apple-system"/>
              </a:rPr>
              <a:t>输入指令： </a:t>
            </a:r>
            <a:r>
              <a:rPr lang="sv-SE" altLang="zh-TW" b="0" i="0" dirty="0">
                <a:effectLst/>
                <a:latin typeface="-apple-system"/>
              </a:rPr>
              <a:t>python -m pip install --upgrade pip</a:t>
            </a:r>
          </a:p>
          <a:p>
            <a:endParaRPr lang="sv-SE" altLang="zh-TW" dirty="0">
              <a:latin typeface="-apple-system"/>
            </a:endParaRPr>
          </a:p>
          <a:p>
            <a:r>
              <a:rPr lang="en-US" altLang="zh-TW" b="0" i="0" dirty="0">
                <a:effectLst/>
                <a:latin typeface="-apple-system"/>
              </a:rPr>
              <a:t>4.</a:t>
            </a:r>
            <a:r>
              <a:rPr lang="zh-TW" altLang="en-US" b="0" i="0" dirty="0">
                <a:effectLst/>
                <a:latin typeface="-apple-system"/>
              </a:rPr>
              <a:t>安裝至 指定版本</a:t>
            </a:r>
            <a:r>
              <a:rPr lang="en-US" altLang="zh-TW" b="0" i="0" dirty="0">
                <a:effectLst/>
                <a:latin typeface="-apple-system"/>
              </a:rPr>
              <a:t>:</a:t>
            </a:r>
            <a:r>
              <a:rPr lang="sv-SE" altLang="zh-TW" b="0" i="0" dirty="0">
                <a:effectLst/>
                <a:latin typeface="-apple-system"/>
              </a:rPr>
              <a:t> </a:t>
            </a:r>
          </a:p>
          <a:p>
            <a:endParaRPr lang="sv-SE" altLang="zh-TW" dirty="0">
              <a:latin typeface="-apple-system"/>
            </a:endParaRPr>
          </a:p>
          <a:p>
            <a:r>
              <a:rPr kumimoji="0" lang="zh-TW" altLang="zh-TW" sz="1800" b="0" i="0" u="none" strike="noStrike" cap="none" normalizeH="0" baseline="0" dirty="0">
                <a:ln>
                  <a:noFill/>
                </a:ln>
                <a:solidFill>
                  <a:schemeClr val="tx1"/>
                </a:solidFill>
                <a:effectLst/>
                <a:latin typeface="Arial Unicode MS"/>
                <a:ea typeface="inherit"/>
              </a:rPr>
              <a:t>python -m pip install pip==</a:t>
            </a:r>
            <a:r>
              <a:rPr kumimoji="0" lang="zh-TW" altLang="zh-TW" sz="1600" b="0" i="0" u="none" strike="noStrike" cap="none" normalizeH="0" baseline="0" dirty="0">
                <a:ln>
                  <a:noFill/>
                </a:ln>
                <a:solidFill>
                  <a:schemeClr val="tx1"/>
                </a:solidFill>
                <a:effectLst/>
                <a:latin typeface="Arial Unicode MS"/>
                <a:ea typeface="inherit"/>
              </a:rPr>
              <a:t>9.0.1</a:t>
            </a:r>
            <a:r>
              <a:rPr kumimoji="0" lang="zh-TW" altLang="zh-TW" sz="800" b="0" i="0" u="none" strike="noStrike" cap="none" normalizeH="0" baseline="0" dirty="0">
                <a:ln>
                  <a:noFill/>
                </a:ln>
                <a:solidFill>
                  <a:schemeClr val="tx1"/>
                </a:solidFill>
                <a:effectLst/>
              </a:rPr>
              <a:t> </a:t>
            </a:r>
            <a:endParaRPr kumimoji="0" lang="zh-TW" altLang="zh-TW" sz="4000" b="0" i="0" u="none" strike="noStrike" cap="none" normalizeH="0" baseline="0" dirty="0">
              <a:ln>
                <a:noFill/>
              </a:ln>
              <a:solidFill>
                <a:schemeClr val="tx1"/>
              </a:solidFill>
              <a:effectLst/>
              <a:latin typeface="Arial" panose="020B0604020202020204" pitchFamily="34" charset="0"/>
            </a:endParaRPr>
          </a:p>
          <a:p>
            <a:endParaRPr lang="zh-TW" altLang="en-US" dirty="0"/>
          </a:p>
        </p:txBody>
      </p:sp>
      <p:pic>
        <p:nvPicPr>
          <p:cNvPr id="7" name="圖片 6">
            <a:extLst>
              <a:ext uri="{FF2B5EF4-FFF2-40B4-BE49-F238E27FC236}">
                <a16:creationId xmlns:a16="http://schemas.microsoft.com/office/drawing/2014/main" id="{02EF8A38-34AF-6AF4-F844-F59D2A2EB122}"/>
              </a:ext>
            </a:extLst>
          </p:cNvPr>
          <p:cNvPicPr>
            <a:picLocks noChangeAspect="1"/>
          </p:cNvPicPr>
          <p:nvPr/>
        </p:nvPicPr>
        <p:blipFill>
          <a:blip r:embed="rId2"/>
          <a:stretch>
            <a:fillRect/>
          </a:stretch>
        </p:blipFill>
        <p:spPr>
          <a:xfrm>
            <a:off x="1584589" y="1599365"/>
            <a:ext cx="7200900" cy="1780223"/>
          </a:xfrm>
          <a:prstGeom prst="rect">
            <a:avLst/>
          </a:prstGeom>
        </p:spPr>
      </p:pic>
    </p:spTree>
    <p:extLst>
      <p:ext uri="{BB962C8B-B14F-4D97-AF65-F5344CB8AC3E}">
        <p14:creationId xmlns:p14="http://schemas.microsoft.com/office/powerpoint/2010/main" val="476133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88A4101-C80B-D906-41CC-8E0F81B1E049}"/>
              </a:ext>
            </a:extLst>
          </p:cNvPr>
          <p:cNvSpPr txBox="1"/>
          <p:nvPr/>
        </p:nvSpPr>
        <p:spPr>
          <a:xfrm>
            <a:off x="107504" y="1052736"/>
            <a:ext cx="9108504" cy="4478149"/>
          </a:xfrm>
          <a:prstGeom prst="rect">
            <a:avLst/>
          </a:prstGeom>
          <a:noFill/>
        </p:spPr>
        <p:txBody>
          <a:bodyPr wrap="square">
            <a:spAutoFit/>
          </a:bodyPr>
          <a:lstStyle/>
          <a:p>
            <a:pPr>
              <a:spcBef>
                <a:spcPts val="600"/>
              </a:spcBef>
              <a:spcAft>
                <a:spcPts val="600"/>
              </a:spcAft>
            </a:pPr>
            <a:r>
              <a:rPr lang="zh-TW" altLang="en-US" b="0" i="0" dirty="0">
                <a:solidFill>
                  <a:srgbClr val="4A4A4A"/>
                </a:solidFill>
                <a:effectLst/>
                <a:latin typeface="微軟正黑體" panose="020B0604030504040204" pitchFamily="34" charset="-120"/>
                <a:ea typeface="微軟正黑體" panose="020B0604030504040204" pitchFamily="34" charset="-120"/>
              </a:rPr>
              <a:t>雖然</a:t>
            </a:r>
            <a:r>
              <a:rPr lang="zh-TW" altLang="en-US" dirty="0">
                <a:solidFill>
                  <a:srgbClr val="4A4A4A"/>
                </a:solidFill>
                <a:latin typeface="微軟正黑體" panose="020B0604030504040204" pitchFamily="34" charset="-120"/>
                <a:ea typeface="微軟正黑體" panose="020B0604030504040204" pitchFamily="34" charset="-120"/>
              </a:rPr>
              <a:t>現在</a:t>
            </a:r>
            <a:r>
              <a:rPr lang="zh-TW" altLang="en-US" b="0" i="0" dirty="0">
                <a:solidFill>
                  <a:srgbClr val="4A4A4A"/>
                </a:solidFill>
                <a:effectLst/>
                <a:latin typeface="微軟正黑體" panose="020B0604030504040204" pitchFamily="34" charset="-120"/>
                <a:ea typeface="微軟正黑體" panose="020B0604030504040204" pitchFamily="34" charset="-120"/>
              </a:rPr>
              <a:t>瀏覽器已經支援 </a:t>
            </a:r>
            <a:r>
              <a:rPr lang="en-US" altLang="zh-TW" b="0" i="0" dirty="0">
                <a:solidFill>
                  <a:srgbClr val="4A4A4A"/>
                </a:solidFill>
                <a:effectLst/>
                <a:latin typeface="微軟正黑體" panose="020B0604030504040204" pitchFamily="34" charset="-120"/>
                <a:ea typeface="微軟正黑體" panose="020B0604030504040204" pitchFamily="34" charset="-120"/>
              </a:rPr>
              <a:t>module </a:t>
            </a:r>
            <a:r>
              <a:rPr lang="zh-TW" altLang="en-US" b="0" i="0" dirty="0">
                <a:solidFill>
                  <a:srgbClr val="4A4A4A"/>
                </a:solidFill>
                <a:effectLst/>
                <a:latin typeface="微軟正黑體" panose="020B0604030504040204" pitchFamily="34" charset="-120"/>
                <a:ea typeface="微軟正黑體" panose="020B0604030504040204" pitchFamily="34" charset="-120"/>
              </a:rPr>
              <a:t>跟 </a:t>
            </a:r>
            <a:r>
              <a:rPr lang="en-US" altLang="zh-TW" b="0" i="0" dirty="0">
                <a:solidFill>
                  <a:srgbClr val="4A4A4A"/>
                </a:solidFill>
                <a:effectLst/>
                <a:latin typeface="微軟正黑體" panose="020B0604030504040204" pitchFamily="34" charset="-120"/>
                <a:ea typeface="微軟正黑體" panose="020B0604030504040204" pitchFamily="34" charset="-120"/>
              </a:rPr>
              <a:t>import </a:t>
            </a:r>
            <a:r>
              <a:rPr lang="zh-TW" altLang="en-US" b="0" i="0" dirty="0">
                <a:solidFill>
                  <a:srgbClr val="4A4A4A"/>
                </a:solidFill>
                <a:effectLst/>
                <a:latin typeface="微軟正黑體" panose="020B0604030504040204" pitchFamily="34" charset="-120"/>
                <a:ea typeface="微軟正黑體" panose="020B0604030504040204" pitchFamily="34" charset="-120"/>
              </a:rPr>
              <a:t>了，但還是沒辦法在瀏覽器上這樣做：</a:t>
            </a:r>
            <a:endParaRPr lang="en-US" altLang="zh-TW" b="0" i="0" dirty="0">
              <a:solidFill>
                <a:srgbClr val="4A4A4A"/>
              </a:solidFill>
              <a:effectLst/>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1600" dirty="0">
                <a:solidFill>
                  <a:srgbClr val="4A4A4A"/>
                </a:solidFill>
                <a:latin typeface="微軟正黑體" panose="020B0604030504040204" pitchFamily="34" charset="-120"/>
                <a:ea typeface="微軟正黑體" panose="020B0604030504040204" pitchFamily="34" charset="-120"/>
              </a:rPr>
              <a:t>  import moment from </a:t>
            </a:r>
            <a:r>
              <a:rPr lang="en-US" altLang="zh-TW" sz="1600" dirty="0">
                <a:solidFill>
                  <a:srgbClr val="FF0000"/>
                </a:solidFill>
                <a:latin typeface="微軟正黑體" panose="020B0604030504040204" pitchFamily="34" charset="-120"/>
                <a:ea typeface="微軟正黑體" panose="020B0604030504040204" pitchFamily="34" charset="-120"/>
              </a:rPr>
              <a:t>"moment";</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只能寫一個路徑之類的：</a:t>
            </a:r>
            <a:endParaRPr lang="en-US" altLang="zh-TW" dirty="0">
              <a:latin typeface="微軟正黑體" panose="020B0604030504040204" pitchFamily="34" charset="-120"/>
              <a:ea typeface="微軟正黑體" panose="020B0604030504040204" pitchFamily="34" charset="-120"/>
            </a:endParaRPr>
          </a:p>
          <a:p>
            <a:r>
              <a:rPr lang="en-US" altLang="zh-TW" sz="1400" dirty="0"/>
              <a:t>  import moment from </a:t>
            </a:r>
            <a:r>
              <a:rPr lang="en-US" altLang="zh-TW" sz="1400" dirty="0">
                <a:solidFill>
                  <a:srgbClr val="FF0000"/>
                </a:solidFill>
              </a:rPr>
              <a:t>"/</a:t>
            </a:r>
            <a:r>
              <a:rPr lang="en-US" altLang="zh-TW" sz="1400" dirty="0" err="1">
                <a:solidFill>
                  <a:srgbClr val="FF0000"/>
                </a:solidFill>
              </a:rPr>
              <a:t>node_modules</a:t>
            </a:r>
            <a:r>
              <a:rPr lang="en-US" altLang="zh-TW" sz="1400" dirty="0">
                <a:solidFill>
                  <a:srgbClr val="FF0000"/>
                </a:solidFill>
              </a:rPr>
              <a:t>/moment/</a:t>
            </a:r>
            <a:r>
              <a:rPr lang="en-US" altLang="zh-TW" sz="1400" dirty="0" err="1">
                <a:solidFill>
                  <a:srgbClr val="FF0000"/>
                </a:solidFill>
              </a:rPr>
              <a:t>src</a:t>
            </a:r>
            <a:r>
              <a:rPr lang="en-US" altLang="zh-TW" sz="1400" dirty="0">
                <a:solidFill>
                  <a:srgbClr val="FF0000"/>
                </a:solidFill>
              </a:rPr>
              <a:t>/moment.js";</a:t>
            </a:r>
          </a:p>
          <a:p>
            <a:endParaRPr lang="en-US" altLang="zh-TW" dirty="0"/>
          </a:p>
          <a:p>
            <a:pPr>
              <a:spcBef>
                <a:spcPts val="600"/>
              </a:spcBef>
              <a:spcAft>
                <a:spcPts val="600"/>
              </a:spcAft>
            </a:pPr>
            <a:r>
              <a:rPr lang="zh-TW" altLang="en-US" dirty="0">
                <a:solidFill>
                  <a:srgbClr val="4A4A4A"/>
                </a:solidFill>
                <a:latin typeface="微軟正黑體" panose="020B0604030504040204" pitchFamily="34" charset="-120"/>
                <a:ea typeface="微軟正黑體" panose="020B0604030504040204" pitchFamily="34" charset="-120"/>
              </a:rPr>
              <a:t>而 </a:t>
            </a:r>
            <a:r>
              <a:rPr lang="en-US" altLang="zh-TW" dirty="0">
                <a:solidFill>
                  <a:srgbClr val="4A4A4A"/>
                </a:solidFill>
                <a:latin typeface="微軟正黑體" panose="020B0604030504040204" pitchFamily="34" charset="-120"/>
                <a:ea typeface="微軟正黑體" panose="020B0604030504040204" pitchFamily="34" charset="-120"/>
              </a:rPr>
              <a:t>import map </a:t>
            </a:r>
            <a:r>
              <a:rPr lang="zh-TW" altLang="en-US" dirty="0">
                <a:solidFill>
                  <a:srgbClr val="4A4A4A"/>
                </a:solidFill>
                <a:latin typeface="微軟正黑體" panose="020B0604030504040204" pitchFamily="34" charset="-120"/>
                <a:ea typeface="微軟正黑體" panose="020B0604030504040204" pitchFamily="34" charset="-120"/>
              </a:rPr>
              <a:t>的解法是引入一個對照表，就可以只用名稱來引入</a:t>
            </a:r>
            <a:r>
              <a:rPr lang="zh-TW" altLang="en-US" b="0" i="0" dirty="0">
                <a:solidFill>
                  <a:srgbClr val="4A4A4A"/>
                </a:solidFill>
                <a:effectLst/>
                <a:latin typeface="微軟正黑體" panose="020B0604030504040204" pitchFamily="34" charset="-120"/>
                <a:ea typeface="微軟正黑體" panose="020B0604030504040204" pitchFamily="34" charset="-120"/>
              </a:rPr>
              <a:t>，用對照表來替代載入的檔案，像這樣：</a:t>
            </a:r>
            <a:endParaRPr lang="en-US" altLang="zh-TW" dirty="0">
              <a:solidFill>
                <a:srgbClr val="4A4A4A"/>
              </a:solidFill>
              <a:latin typeface="微軟正黑體" panose="020B0604030504040204" pitchFamily="34" charset="-120"/>
              <a:ea typeface="微軟正黑體" panose="020B0604030504040204" pitchFamily="34" charset="-120"/>
            </a:endParaRPr>
          </a:p>
          <a:p>
            <a:endParaRPr lang="en-US" altLang="zh-TW" dirty="0">
              <a:solidFill>
                <a:srgbClr val="4A4A4A"/>
              </a:solidFill>
              <a:latin typeface="微軟正黑體" panose="020B0604030504040204" pitchFamily="34" charset="-120"/>
              <a:ea typeface="微軟正黑體" panose="020B0604030504040204" pitchFamily="34" charset="-120"/>
            </a:endParaRPr>
          </a:p>
          <a:p>
            <a:r>
              <a:rPr lang="en-US" altLang="zh-TW" sz="1600" dirty="0">
                <a:solidFill>
                  <a:srgbClr val="4A4A4A"/>
                </a:solidFill>
                <a:latin typeface="微軟正黑體" panose="020B0604030504040204" pitchFamily="34" charset="-120"/>
                <a:ea typeface="微軟正黑體" panose="020B0604030504040204" pitchFamily="34" charset="-120"/>
              </a:rPr>
              <a:t>&lt;script </a:t>
            </a:r>
            <a:r>
              <a:rPr lang="en-US" altLang="zh-TW" sz="1600" dirty="0">
                <a:solidFill>
                  <a:srgbClr val="FF0000"/>
                </a:solidFill>
                <a:latin typeface="微軟正黑體" panose="020B0604030504040204" pitchFamily="34" charset="-120"/>
                <a:ea typeface="微軟正黑體" panose="020B0604030504040204" pitchFamily="34" charset="-120"/>
              </a:rPr>
              <a:t>type="</a:t>
            </a:r>
            <a:r>
              <a:rPr lang="en-US" altLang="zh-TW" sz="1600" dirty="0" err="1">
                <a:solidFill>
                  <a:srgbClr val="FF0000"/>
                </a:solidFill>
                <a:latin typeface="微軟正黑體" panose="020B0604030504040204" pitchFamily="34" charset="-120"/>
                <a:ea typeface="微軟正黑體" panose="020B0604030504040204" pitchFamily="34" charset="-120"/>
              </a:rPr>
              <a:t>importmap</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solidFill>
                  <a:srgbClr val="4A4A4A"/>
                </a:solidFill>
                <a:latin typeface="微軟正黑體" panose="020B0604030504040204" pitchFamily="34" charset="-120"/>
                <a:ea typeface="微軟正黑體" panose="020B0604030504040204" pitchFamily="34" charset="-120"/>
              </a:rPr>
              <a:t>&gt;</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"imports": {</a:t>
            </a:r>
          </a:p>
          <a:p>
            <a:r>
              <a:rPr lang="en-US" altLang="zh-TW" sz="1600" dirty="0">
                <a:latin typeface="微軟正黑體" panose="020B0604030504040204" pitchFamily="34" charset="-120"/>
                <a:ea typeface="微軟正黑體" panose="020B0604030504040204" pitchFamily="34" charset="-120"/>
              </a:rPr>
              <a:t>      "moment":</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node_modules</a:t>
            </a:r>
            <a:r>
              <a:rPr lang="en-US" altLang="zh-TW" sz="1600" dirty="0">
                <a:solidFill>
                  <a:srgbClr val="FF0000"/>
                </a:solidFill>
                <a:latin typeface="微軟正黑體" panose="020B0604030504040204" pitchFamily="34" charset="-120"/>
                <a:ea typeface="微軟正黑體" panose="020B0604030504040204" pitchFamily="34" charset="-120"/>
              </a:rPr>
              <a:t>/moment/</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/moment.js",</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&lt;/</a:t>
            </a:r>
            <a:r>
              <a:rPr lang="en-US" altLang="zh-TW" sz="1600">
                <a:solidFill>
                  <a:srgbClr val="4A4A4A"/>
                </a:solidFill>
                <a:latin typeface="微軟正黑體" panose="020B0604030504040204" pitchFamily="34" charset="-120"/>
                <a:ea typeface="微軟正黑體" panose="020B0604030504040204" pitchFamily="34" charset="-120"/>
              </a:rPr>
              <a:t>script&gt;</a:t>
            </a:r>
            <a:endParaRPr lang="zh-TW" altLang="en-US" dirty="0"/>
          </a:p>
        </p:txBody>
      </p:sp>
      <p:sp>
        <p:nvSpPr>
          <p:cNvPr id="6" name="文字方塊 5">
            <a:extLst>
              <a:ext uri="{FF2B5EF4-FFF2-40B4-BE49-F238E27FC236}">
                <a16:creationId xmlns:a16="http://schemas.microsoft.com/office/drawing/2014/main" id="{FC71B45C-D064-C30B-2160-5F77A3F561F8}"/>
              </a:ext>
            </a:extLst>
          </p:cNvPr>
          <p:cNvSpPr txBox="1"/>
          <p:nvPr/>
        </p:nvSpPr>
        <p:spPr>
          <a:xfrm>
            <a:off x="2261791" y="14139"/>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script type </a:t>
            </a:r>
            <a:r>
              <a:rPr lang="zh-TW" altLang="en-US" sz="2000" b="1" dirty="0">
                <a:latin typeface="微軟正黑體" panose="020B0604030504040204" pitchFamily="34" charset="-120"/>
                <a:ea typeface="微軟正黑體" panose="020B0604030504040204" pitchFamily="34" charset="-120"/>
              </a:rPr>
              <a:t>知多少？ </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importmap</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035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70FEBE-316B-C03B-7FF4-BD69FA466835}"/>
              </a:ext>
            </a:extLst>
          </p:cNvPr>
          <p:cNvSpPr txBox="1"/>
          <p:nvPr/>
        </p:nvSpPr>
        <p:spPr>
          <a:xfrm>
            <a:off x="0" y="1124744"/>
            <a:ext cx="9144000" cy="3970318"/>
          </a:xfrm>
          <a:prstGeom prst="rect">
            <a:avLst/>
          </a:prstGeom>
          <a:noFill/>
        </p:spPr>
        <p:txBody>
          <a:bodyPr wrap="square">
            <a:spAutoFit/>
          </a:bodyPr>
          <a:lstStyle/>
          <a:p>
            <a:r>
              <a:rPr lang="en-US" altLang="zh-TW" dirty="0"/>
              <a:t>(env) C:\vue\project01\server&gt;python app.py</a:t>
            </a:r>
          </a:p>
          <a:p>
            <a:r>
              <a:rPr lang="en-US" altLang="zh-TW" dirty="0"/>
              <a:t>system Lan ip:172.19.80.1 , and </a:t>
            </a:r>
            <a:r>
              <a:rPr lang="en-US" altLang="zh-TW" dirty="0" err="1"/>
              <a:t>wifi</a:t>
            </a:r>
            <a:r>
              <a:rPr lang="en-US" altLang="zh-TW" dirty="0"/>
              <a:t> ip:192.168.32.178</a:t>
            </a:r>
          </a:p>
          <a:p>
            <a:r>
              <a:rPr lang="en-US" altLang="zh-TW" dirty="0"/>
              <a:t> * Serving Flask app 'app'</a:t>
            </a:r>
          </a:p>
          <a:p>
            <a:r>
              <a:rPr lang="en-US" altLang="zh-TW" dirty="0"/>
              <a:t> * Debug mode: on</a:t>
            </a:r>
          </a:p>
          <a:p>
            <a:r>
              <a:rPr lang="zh-TW" altLang="en-US" dirty="0"/>
              <a:t>嘗試存取通訊端被拒絕，因為存取權限不足。</a:t>
            </a:r>
            <a:endParaRPr lang="en-US" altLang="zh-TW" dirty="0"/>
          </a:p>
          <a:p>
            <a:r>
              <a:rPr lang="en-US" altLang="zh-TW" dirty="0"/>
              <a:t>A.</a:t>
            </a:r>
          </a:p>
          <a:p>
            <a:r>
              <a:rPr lang="zh-TW" altLang="en-US" b="0" i="0" dirty="0">
                <a:solidFill>
                  <a:srgbClr val="FF0000"/>
                </a:solidFill>
                <a:effectLst/>
                <a:latin typeface="Open Sans" panose="020B0606030504020204" pitchFamily="34" charset="0"/>
              </a:rPr>
              <a:t>啟動</a:t>
            </a:r>
            <a:r>
              <a:rPr lang="en-US" altLang="zh-TW" b="0" i="0" dirty="0">
                <a:solidFill>
                  <a:srgbClr val="FF0000"/>
                </a:solidFill>
                <a:effectLst/>
                <a:latin typeface="Open Sans" panose="020B0606030504020204" pitchFamily="34" charset="0"/>
              </a:rPr>
              <a:t>server</a:t>
            </a:r>
            <a:r>
              <a:rPr lang="zh-TW" altLang="en-US" b="0" i="0" dirty="0">
                <a:solidFill>
                  <a:srgbClr val="FF0000"/>
                </a:solidFill>
                <a:effectLst/>
                <a:latin typeface="Open Sans" panose="020B0606030504020204" pitchFamily="34" charset="0"/>
              </a:rPr>
              <a:t>出錯了</a:t>
            </a:r>
            <a:r>
              <a:rPr lang="zh-TW" altLang="en-US" b="0" i="0" dirty="0">
                <a:solidFill>
                  <a:srgbClr val="FF0000"/>
                </a:solidFill>
                <a:effectLst/>
                <a:latin typeface="PMingLiU" panose="02020500000000000000" pitchFamily="18" charset="-120"/>
                <a:ea typeface="PMingLiU" panose="02020500000000000000" pitchFamily="18" charset="-120"/>
              </a:rPr>
              <a:t>，改一下</a:t>
            </a:r>
            <a:r>
              <a:rPr lang="en-US" altLang="zh-TW" b="0" i="0" dirty="0">
                <a:solidFill>
                  <a:srgbClr val="FF0000"/>
                </a:solidFill>
                <a:effectLst/>
                <a:latin typeface="PMingLiU" panose="02020500000000000000" pitchFamily="18" charset="-120"/>
                <a:ea typeface="PMingLiU" panose="02020500000000000000" pitchFamily="18" charset="-120"/>
              </a:rPr>
              <a:t>port(</a:t>
            </a:r>
            <a:r>
              <a:rPr lang="zh-TW" altLang="en-US" b="0" i="0" dirty="0">
                <a:solidFill>
                  <a:srgbClr val="FF0000"/>
                </a:solidFill>
                <a:effectLst/>
                <a:latin typeface="PMingLiU" panose="02020500000000000000" pitchFamily="18" charset="-120"/>
                <a:ea typeface="PMingLiU" panose="02020500000000000000" pitchFamily="18" charset="-120"/>
              </a:rPr>
              <a:t>修正舊的</a:t>
            </a:r>
            <a:r>
              <a:rPr lang="en-US" altLang="zh-TW" b="0" i="0" dirty="0">
                <a:solidFill>
                  <a:srgbClr val="FF0000"/>
                </a:solidFill>
                <a:effectLst/>
                <a:latin typeface="PMingLiU" panose="02020500000000000000" pitchFamily="18" charset="-120"/>
                <a:ea typeface="PMingLiU" panose="02020500000000000000" pitchFamily="18" charset="-120"/>
              </a:rPr>
              <a:t>port 5050, </a:t>
            </a:r>
            <a:r>
              <a:rPr lang="zh-TW" altLang="en-US" b="0" i="0" dirty="0">
                <a:solidFill>
                  <a:srgbClr val="FF0000"/>
                </a:solidFill>
                <a:effectLst/>
                <a:latin typeface="PMingLiU" panose="02020500000000000000" pitchFamily="18" charset="-120"/>
                <a:ea typeface="PMingLiU" panose="02020500000000000000" pitchFamily="18" charset="-120"/>
              </a:rPr>
              <a:t>改為其他</a:t>
            </a:r>
            <a:r>
              <a:rPr lang="en-US" altLang="zh-TW" b="0" i="0" dirty="0">
                <a:solidFill>
                  <a:srgbClr val="FF0000"/>
                </a:solidFill>
                <a:effectLst/>
                <a:latin typeface="PMingLiU" panose="02020500000000000000" pitchFamily="18" charset="-120"/>
                <a:ea typeface="PMingLiU" panose="02020500000000000000" pitchFamily="18" charset="-120"/>
              </a:rPr>
              <a:t>port, </a:t>
            </a:r>
            <a:r>
              <a:rPr lang="zh-TW" altLang="en-US" b="0" i="0" dirty="0">
                <a:solidFill>
                  <a:srgbClr val="FF0000"/>
                </a:solidFill>
                <a:effectLst/>
                <a:latin typeface="PMingLiU" panose="02020500000000000000" pitchFamily="18" charset="-120"/>
                <a:ea typeface="PMingLiU" panose="02020500000000000000" pitchFamily="18" charset="-120"/>
              </a:rPr>
              <a:t>例如改為</a:t>
            </a:r>
            <a:r>
              <a:rPr lang="en-US" altLang="zh-TW" b="0" i="0" dirty="0">
                <a:solidFill>
                  <a:srgbClr val="FF0000"/>
                </a:solidFill>
                <a:effectLst/>
                <a:latin typeface="PMingLiU" panose="02020500000000000000" pitchFamily="18" charset="-120"/>
                <a:ea typeface="PMingLiU" panose="02020500000000000000" pitchFamily="18" charset="-120"/>
              </a:rPr>
              <a:t>6060):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Python, app.py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vue.config.js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common.js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r>
              <a:rPr lang="en-US" altLang="zh-TW" dirty="0"/>
              <a:t>B.</a:t>
            </a:r>
          </a:p>
          <a:p>
            <a:r>
              <a:rPr lang="en-US" altLang="zh-TW" b="0" i="0" dirty="0">
                <a:solidFill>
                  <a:srgbClr val="616161"/>
                </a:solidFill>
                <a:effectLst/>
                <a:latin typeface="Open Sans" panose="020B0606030504020204" pitchFamily="34" charset="0"/>
              </a:rPr>
              <a:t>1.</a:t>
            </a:r>
            <a:r>
              <a:rPr lang="zh-TW" altLang="en-US" b="0" i="0" dirty="0">
                <a:solidFill>
                  <a:srgbClr val="616161"/>
                </a:solidFill>
                <a:effectLst/>
                <a:latin typeface="Open Sans" panose="020B0606030504020204" pitchFamily="34" charset="0"/>
              </a:rPr>
              <a:t>用</a:t>
            </a:r>
            <a:r>
              <a:rPr lang="en-US" altLang="zh-TW" b="0" i="0" dirty="0">
                <a:solidFill>
                  <a:srgbClr val="616161"/>
                </a:solidFill>
                <a:effectLst/>
                <a:latin typeface="Open Sans" panose="020B0606030504020204" pitchFamily="34" charset="0"/>
              </a:rPr>
              <a:t>netstat -</a:t>
            </a:r>
            <a:r>
              <a:rPr lang="en-US" altLang="zh-TW" b="0" i="0" dirty="0" err="1">
                <a:solidFill>
                  <a:srgbClr val="616161"/>
                </a:solidFill>
                <a:effectLst/>
                <a:latin typeface="Open Sans" panose="020B0606030504020204" pitchFamily="34" charset="0"/>
              </a:rPr>
              <a:t>aon</a:t>
            </a:r>
            <a:r>
              <a:rPr lang="en-US" altLang="zh-TW" b="0" i="0" dirty="0">
                <a:solidFill>
                  <a:srgbClr val="616161"/>
                </a:solidFill>
                <a:effectLst/>
                <a:latin typeface="Open Sans" panose="020B0606030504020204" pitchFamily="34" charset="0"/>
              </a:rPr>
              <a:t> | more </a:t>
            </a:r>
            <a:r>
              <a:rPr lang="zh-TW" altLang="en-US" b="0" i="0" dirty="0">
                <a:solidFill>
                  <a:srgbClr val="616161"/>
                </a:solidFill>
                <a:effectLst/>
                <a:latin typeface="Open Sans" panose="020B0606030504020204" pitchFamily="34" charset="0"/>
              </a:rPr>
              <a:t>檢查那一個</a:t>
            </a:r>
            <a:r>
              <a:rPr lang="en-US" altLang="zh-TW" b="0" i="0" dirty="0">
                <a:solidFill>
                  <a:srgbClr val="616161"/>
                </a:solidFill>
                <a:effectLst/>
                <a:latin typeface="Open Sans" panose="020B0606030504020204" pitchFamily="34" charset="0"/>
              </a:rPr>
              <a:t>process</a:t>
            </a:r>
            <a:r>
              <a:rPr lang="zh-TW" altLang="en-US" b="0" i="0" dirty="0">
                <a:solidFill>
                  <a:srgbClr val="616161"/>
                </a:solidFill>
                <a:effectLst/>
                <a:latin typeface="Open Sans" panose="020B0606030504020204" pitchFamily="34" charset="0"/>
              </a:rPr>
              <a:t>佔了該</a:t>
            </a:r>
            <a:r>
              <a:rPr lang="en-US" altLang="zh-TW" b="0" i="0" dirty="0">
                <a:solidFill>
                  <a:srgbClr val="616161"/>
                </a:solidFill>
                <a:effectLst/>
                <a:latin typeface="Open Sans" panose="020B0606030504020204" pitchFamily="34" charset="0"/>
              </a:rPr>
              <a:t>IP</a:t>
            </a:r>
            <a:r>
              <a:rPr lang="zh-TW" altLang="en-US" b="0" i="0" dirty="0">
                <a:solidFill>
                  <a:srgbClr val="616161"/>
                </a:solidFill>
                <a:effectLst/>
                <a:latin typeface="Open Sans" panose="020B0606030504020204" pitchFamily="34" charset="0"/>
              </a:rPr>
              <a:t>的</a:t>
            </a:r>
            <a:r>
              <a:rPr lang="en-US" altLang="zh-TW" b="0" i="0" dirty="0">
                <a:solidFill>
                  <a:srgbClr val="616161"/>
                </a:solidFill>
                <a:effectLst/>
                <a:latin typeface="Open Sans" panose="020B0606030504020204" pitchFamily="34" charset="0"/>
              </a:rPr>
              <a:t>PORT</a:t>
            </a:r>
            <a:r>
              <a:rPr lang="en-US" altLang="zh-TW" dirty="0">
                <a:solidFill>
                  <a:srgbClr val="616161"/>
                </a:solidFill>
                <a:latin typeface="Open Sans" panose="020B0606030504020204" pitchFamily="34" charset="0"/>
              </a:rPr>
              <a:t>,</a:t>
            </a:r>
            <a:r>
              <a:rPr lang="zh-TW" altLang="en-US" dirty="0">
                <a:solidFill>
                  <a:srgbClr val="616161"/>
                </a:solidFill>
                <a:latin typeface="Open Sans" panose="020B0606030504020204" pitchFamily="34" charset="0"/>
              </a:rPr>
              <a:t> 例如</a:t>
            </a:r>
            <a:r>
              <a:rPr lang="en-US" altLang="zh-TW" b="0" i="0" dirty="0">
                <a:solidFill>
                  <a:srgbClr val="616161"/>
                </a:solidFill>
                <a:effectLst/>
                <a:latin typeface="Open Sans" panose="020B0606030504020204" pitchFamily="34" charset="0"/>
              </a:rPr>
              <a:t>127.0.0.1:8000</a:t>
            </a:r>
          </a:p>
          <a:p>
            <a:r>
              <a:rPr lang="en-US" altLang="zh-TW" dirty="0">
                <a:solidFill>
                  <a:srgbClr val="616161"/>
                </a:solidFill>
                <a:latin typeface="Open Sans" panose="020B0606030504020204" pitchFamily="34" charset="0"/>
              </a:rPr>
              <a:t>       netstat -</a:t>
            </a:r>
            <a:r>
              <a:rPr lang="en-US" altLang="zh-TW" dirty="0" err="1">
                <a:solidFill>
                  <a:srgbClr val="616161"/>
                </a:solidFill>
                <a:latin typeface="Open Sans" panose="020B0606030504020204" pitchFamily="34" charset="0"/>
              </a:rPr>
              <a:t>na</a:t>
            </a:r>
            <a:r>
              <a:rPr lang="en-US" altLang="zh-TW" dirty="0">
                <a:solidFill>
                  <a:srgbClr val="616161"/>
                </a:solidFill>
                <a:latin typeface="Open Sans" panose="020B0606030504020204" pitchFamily="34" charset="0"/>
              </a:rPr>
              <a:t> 1 | find “4444“ </a:t>
            </a:r>
            <a:r>
              <a:rPr lang="zh-TW" altLang="en-US" dirty="0">
                <a:solidFill>
                  <a:srgbClr val="616161"/>
                </a:solidFill>
                <a:latin typeface="Open Sans" panose="020B0606030504020204" pitchFamily="34" charset="0"/>
              </a:rPr>
              <a:t>檢查 </a:t>
            </a:r>
            <a:r>
              <a:rPr lang="en-US" altLang="zh-TW">
                <a:solidFill>
                  <a:srgbClr val="616161"/>
                </a:solidFill>
                <a:latin typeface="Open Sans" panose="020B0606030504020204" pitchFamily="34" charset="0"/>
              </a:rPr>
              <a:t>port “4444”</a:t>
            </a:r>
            <a:endParaRPr lang="en-US" altLang="zh-TW" b="0" i="0" dirty="0">
              <a:solidFill>
                <a:srgbClr val="616161"/>
              </a:solidFill>
              <a:effectLst/>
              <a:latin typeface="Open Sans" panose="020B0606030504020204" pitchFamily="34" charset="0"/>
            </a:endParaRPr>
          </a:p>
          <a:p>
            <a:r>
              <a:rPr lang="en-US" altLang="zh-TW" dirty="0">
                <a:solidFill>
                  <a:srgbClr val="616161"/>
                </a:solidFill>
                <a:latin typeface="Open Sans" panose="020B0606030504020204" pitchFamily="34" charset="0"/>
              </a:rPr>
              <a:t>2.</a:t>
            </a:r>
            <a:r>
              <a:rPr lang="zh-TW" altLang="en-US" dirty="0">
                <a:solidFill>
                  <a:srgbClr val="616161"/>
                </a:solidFill>
                <a:latin typeface="Open Sans" panose="020B0606030504020204" pitchFamily="34" charset="0"/>
              </a:rPr>
              <a:t>再用</a:t>
            </a:r>
            <a:r>
              <a:rPr lang="en-US" altLang="zh-TW" dirty="0" err="1">
                <a:solidFill>
                  <a:srgbClr val="616161"/>
                </a:solidFill>
                <a:latin typeface="Open Sans" panose="020B0606030504020204" pitchFamily="34" charset="0"/>
              </a:rPr>
              <a:t>Taskkill</a:t>
            </a:r>
            <a:r>
              <a:rPr lang="en-US" altLang="zh-TW" dirty="0">
                <a:solidFill>
                  <a:srgbClr val="616161"/>
                </a:solidFill>
                <a:latin typeface="Open Sans" panose="020B0606030504020204" pitchFamily="34" charset="0"/>
              </a:rPr>
              <a:t> /PID [</a:t>
            </a:r>
            <a:r>
              <a:rPr lang="en-US" altLang="zh-TW" dirty="0" err="1">
                <a:solidFill>
                  <a:srgbClr val="616161"/>
                </a:solidFill>
                <a:latin typeface="Open Sans" panose="020B0606030504020204" pitchFamily="34" charset="0"/>
              </a:rPr>
              <a:t>pid</a:t>
            </a:r>
            <a:r>
              <a:rPr lang="en-US" altLang="zh-TW" dirty="0">
                <a:solidFill>
                  <a:srgbClr val="616161"/>
                </a:solidFill>
                <a:latin typeface="Open Sans" panose="020B0606030504020204" pitchFamily="34" charset="0"/>
              </a:rPr>
              <a:t>] /F </a:t>
            </a:r>
            <a:r>
              <a:rPr lang="zh-TW" altLang="en-US" dirty="0">
                <a:solidFill>
                  <a:srgbClr val="616161"/>
                </a:solidFill>
                <a:latin typeface="Open Sans" panose="020B0606030504020204" pitchFamily="34" charset="0"/>
              </a:rPr>
              <a:t>殺掉它。</a:t>
            </a:r>
          </a:p>
        </p:txBody>
      </p:sp>
    </p:spTree>
    <p:extLst>
      <p:ext uri="{BB962C8B-B14F-4D97-AF65-F5344CB8AC3E}">
        <p14:creationId xmlns:p14="http://schemas.microsoft.com/office/powerpoint/2010/main" val="786883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472A1E54-094C-35E4-6EA6-BC12F36BF5F0}"/>
              </a:ext>
            </a:extLst>
          </p:cNvPr>
          <p:cNvPicPr>
            <a:picLocks noChangeAspect="1"/>
          </p:cNvPicPr>
          <p:nvPr/>
        </p:nvPicPr>
        <p:blipFill>
          <a:blip r:embed="rId2"/>
          <a:stretch>
            <a:fillRect/>
          </a:stretch>
        </p:blipFill>
        <p:spPr>
          <a:xfrm>
            <a:off x="174565" y="4441274"/>
            <a:ext cx="4084320" cy="1725930"/>
          </a:xfrm>
          <a:prstGeom prst="rect">
            <a:avLst/>
          </a:prstGeom>
        </p:spPr>
      </p:pic>
      <p:sp>
        <p:nvSpPr>
          <p:cNvPr id="5" name="投影片編號版面配置區 4">
            <a:extLst>
              <a:ext uri="{FF2B5EF4-FFF2-40B4-BE49-F238E27FC236}">
                <a16:creationId xmlns:a16="http://schemas.microsoft.com/office/drawing/2014/main" id="{DE1550AA-EF04-3415-D93A-DB93F8878F37}"/>
              </a:ext>
            </a:extLst>
          </p:cNvPr>
          <p:cNvSpPr>
            <a:spLocks noGrp="1"/>
          </p:cNvSpPr>
          <p:nvPr>
            <p:ph type="sldNum" sz="quarter" idx="15"/>
          </p:nvPr>
        </p:nvSpPr>
        <p:spPr>
          <a:xfrm>
            <a:off x="8772541" y="6426093"/>
            <a:ext cx="371475" cy="227013"/>
          </a:xfrm>
        </p:spPr>
        <p:txBody>
          <a:bodyPr/>
          <a:lstStyle/>
          <a:p>
            <a:pPr>
              <a:defRPr/>
            </a:pPr>
            <a:fld id="{5D55FA3D-B396-4C48-A289-345520EEEAC1}" type="slidenum">
              <a:rPr lang="zh-TW" altLang="en-US" smtClean="0">
                <a:solidFill>
                  <a:prstClr val="white"/>
                </a:solidFill>
              </a:rPr>
              <a:pPr>
                <a:defRPr/>
              </a:pPr>
              <a:t>5</a:t>
            </a:fld>
            <a:endParaRPr lang="zh-TW" altLang="en-US">
              <a:solidFill>
                <a:prstClr val="white"/>
              </a:solidFill>
            </a:endParaRPr>
          </a:p>
        </p:txBody>
      </p:sp>
      <p:pic>
        <p:nvPicPr>
          <p:cNvPr id="7" name="圖片 6">
            <a:extLst>
              <a:ext uri="{FF2B5EF4-FFF2-40B4-BE49-F238E27FC236}">
                <a16:creationId xmlns:a16="http://schemas.microsoft.com/office/drawing/2014/main" id="{BADE66A1-C4FB-B191-B43C-364C972C4B4C}"/>
              </a:ext>
            </a:extLst>
          </p:cNvPr>
          <p:cNvPicPr>
            <a:picLocks noChangeAspect="1"/>
          </p:cNvPicPr>
          <p:nvPr/>
        </p:nvPicPr>
        <p:blipFill>
          <a:blip r:embed="rId3"/>
          <a:stretch>
            <a:fillRect/>
          </a:stretch>
        </p:blipFill>
        <p:spPr>
          <a:xfrm>
            <a:off x="611582" y="639738"/>
            <a:ext cx="2868930" cy="1546860"/>
          </a:xfrm>
          <a:prstGeom prst="rect">
            <a:avLst/>
          </a:prstGeom>
        </p:spPr>
      </p:pic>
      <p:pic>
        <p:nvPicPr>
          <p:cNvPr id="9" name="圖片 8">
            <a:extLst>
              <a:ext uri="{FF2B5EF4-FFF2-40B4-BE49-F238E27FC236}">
                <a16:creationId xmlns:a16="http://schemas.microsoft.com/office/drawing/2014/main" id="{B3020861-40E6-0A32-AED7-3BBF09BF59E5}"/>
              </a:ext>
            </a:extLst>
          </p:cNvPr>
          <p:cNvPicPr>
            <a:picLocks noChangeAspect="1"/>
          </p:cNvPicPr>
          <p:nvPr/>
        </p:nvPicPr>
        <p:blipFill>
          <a:blip r:embed="rId4"/>
          <a:stretch>
            <a:fillRect/>
          </a:stretch>
        </p:blipFill>
        <p:spPr>
          <a:xfrm>
            <a:off x="2238356" y="2160702"/>
            <a:ext cx="2484311" cy="401193"/>
          </a:xfrm>
          <a:prstGeom prst="rect">
            <a:avLst/>
          </a:prstGeom>
        </p:spPr>
      </p:pic>
      <p:sp>
        <p:nvSpPr>
          <p:cNvPr id="10" name="箭號: 向下 9">
            <a:extLst>
              <a:ext uri="{FF2B5EF4-FFF2-40B4-BE49-F238E27FC236}">
                <a16:creationId xmlns:a16="http://schemas.microsoft.com/office/drawing/2014/main" id="{E7DDDACD-0D1C-584B-4D14-7D07E0F2C3EC}"/>
              </a:ext>
            </a:extLst>
          </p:cNvPr>
          <p:cNvSpPr>
            <a:spLocks/>
          </p:cNvSpPr>
          <p:nvPr/>
        </p:nvSpPr>
        <p:spPr>
          <a:xfrm>
            <a:off x="3059832" y="1735385"/>
            <a:ext cx="432048" cy="51286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797183-B9D7-429C-33D3-13478F1654A9}"/>
              </a:ext>
            </a:extLst>
          </p:cNvPr>
          <p:cNvSpPr txBox="1"/>
          <p:nvPr/>
        </p:nvSpPr>
        <p:spPr>
          <a:xfrm>
            <a:off x="3419872" y="1772687"/>
            <a:ext cx="1152130" cy="523220"/>
          </a:xfrm>
          <a:prstGeom prst="rect">
            <a:avLst/>
          </a:prstGeom>
          <a:noFill/>
        </p:spPr>
        <p:txBody>
          <a:bodyPr wrap="square" rtlCol="0">
            <a:spAutoFit/>
          </a:bodyPr>
          <a:lstStyle/>
          <a:p>
            <a:r>
              <a:rPr lang="zh-TW" altLang="en-US" sz="1400" dirty="0">
                <a:solidFill>
                  <a:srgbClr val="FF0000"/>
                </a:solidFill>
              </a:rPr>
              <a:t>下拉網頁</a:t>
            </a:r>
            <a:endParaRPr lang="en-US" altLang="zh-TW" sz="1400" dirty="0">
              <a:solidFill>
                <a:srgbClr val="FF0000"/>
              </a:solidFill>
            </a:endParaRPr>
          </a:p>
          <a:p>
            <a:r>
              <a:rPr lang="zh-TW" altLang="en-US" sz="1400" dirty="0">
                <a:solidFill>
                  <a:srgbClr val="FF0000"/>
                </a:solidFill>
              </a:rPr>
              <a:t>至最下端</a:t>
            </a:r>
          </a:p>
        </p:txBody>
      </p:sp>
      <p:pic>
        <p:nvPicPr>
          <p:cNvPr id="13" name="圖片 12">
            <a:extLst>
              <a:ext uri="{FF2B5EF4-FFF2-40B4-BE49-F238E27FC236}">
                <a16:creationId xmlns:a16="http://schemas.microsoft.com/office/drawing/2014/main" id="{9AAC9DE9-C819-6ECD-0F73-D31DC4B7E4C2}"/>
              </a:ext>
            </a:extLst>
          </p:cNvPr>
          <p:cNvPicPr>
            <a:picLocks noChangeAspect="1"/>
          </p:cNvPicPr>
          <p:nvPr/>
        </p:nvPicPr>
        <p:blipFill>
          <a:blip r:embed="rId5"/>
          <a:stretch>
            <a:fillRect/>
          </a:stretch>
        </p:blipFill>
        <p:spPr>
          <a:xfrm>
            <a:off x="233543" y="2822774"/>
            <a:ext cx="3866198" cy="1915954"/>
          </a:xfrm>
          <a:prstGeom prst="rect">
            <a:avLst/>
          </a:prstGeom>
        </p:spPr>
      </p:pic>
      <p:sp>
        <p:nvSpPr>
          <p:cNvPr id="14" name="橢圓 13">
            <a:extLst>
              <a:ext uri="{FF2B5EF4-FFF2-40B4-BE49-F238E27FC236}">
                <a16:creationId xmlns:a16="http://schemas.microsoft.com/office/drawing/2014/main" id="{82EFB19B-DDD4-D423-18AC-8D2FF92BE804}"/>
              </a:ext>
            </a:extLst>
          </p:cNvPr>
          <p:cNvSpPr/>
          <p:nvPr/>
        </p:nvSpPr>
        <p:spPr>
          <a:xfrm>
            <a:off x="419802" y="40358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001FAFB-1FCC-AF9F-B22E-BA4E8057A89C}"/>
              </a:ext>
            </a:extLst>
          </p:cNvPr>
          <p:cNvSpPr txBox="1"/>
          <p:nvPr/>
        </p:nvSpPr>
        <p:spPr>
          <a:xfrm>
            <a:off x="137426" y="122850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6" name="文字方塊 15">
            <a:extLst>
              <a:ext uri="{FF2B5EF4-FFF2-40B4-BE49-F238E27FC236}">
                <a16:creationId xmlns:a16="http://schemas.microsoft.com/office/drawing/2014/main" id="{3E56F496-B888-ED5E-83D1-2B9323F12A9E}"/>
              </a:ext>
            </a:extLst>
          </p:cNvPr>
          <p:cNvSpPr txBox="1"/>
          <p:nvPr/>
        </p:nvSpPr>
        <p:spPr>
          <a:xfrm>
            <a:off x="233543" y="3780751"/>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pic>
        <p:nvPicPr>
          <p:cNvPr id="18" name="圖片 17">
            <a:extLst>
              <a:ext uri="{FF2B5EF4-FFF2-40B4-BE49-F238E27FC236}">
                <a16:creationId xmlns:a16="http://schemas.microsoft.com/office/drawing/2014/main" id="{38641751-C949-1D01-6D93-8214E58DD92B}"/>
              </a:ext>
            </a:extLst>
          </p:cNvPr>
          <p:cNvPicPr>
            <a:picLocks noChangeAspect="1"/>
          </p:cNvPicPr>
          <p:nvPr/>
        </p:nvPicPr>
        <p:blipFill>
          <a:blip r:embed="rId6"/>
          <a:stretch>
            <a:fillRect/>
          </a:stretch>
        </p:blipFill>
        <p:spPr>
          <a:xfrm>
            <a:off x="4394838" y="640079"/>
            <a:ext cx="4010406" cy="2341817"/>
          </a:xfrm>
          <a:prstGeom prst="rect">
            <a:avLst/>
          </a:prstGeom>
        </p:spPr>
      </p:pic>
      <p:sp>
        <p:nvSpPr>
          <p:cNvPr id="19" name="橢圓 18">
            <a:extLst>
              <a:ext uri="{FF2B5EF4-FFF2-40B4-BE49-F238E27FC236}">
                <a16:creationId xmlns:a16="http://schemas.microsoft.com/office/drawing/2014/main" id="{08DAEBA2-3EAE-7354-E823-87EDB45C00F3}"/>
              </a:ext>
            </a:extLst>
          </p:cNvPr>
          <p:cNvSpPr/>
          <p:nvPr/>
        </p:nvSpPr>
        <p:spPr>
          <a:xfrm>
            <a:off x="6943212" y="1208508"/>
            <a:ext cx="1626262" cy="5641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6E2CB73-17CE-3849-63F1-97A2F7960F44}"/>
              </a:ext>
            </a:extLst>
          </p:cNvPr>
          <p:cNvSpPr txBox="1"/>
          <p:nvPr/>
        </p:nvSpPr>
        <p:spPr>
          <a:xfrm>
            <a:off x="7668344" y="639738"/>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pic>
        <p:nvPicPr>
          <p:cNvPr id="22" name="圖片 21">
            <a:extLst>
              <a:ext uri="{FF2B5EF4-FFF2-40B4-BE49-F238E27FC236}">
                <a16:creationId xmlns:a16="http://schemas.microsoft.com/office/drawing/2014/main" id="{5B40CF41-0727-5C9B-E5BE-031BD289CB87}"/>
              </a:ext>
            </a:extLst>
          </p:cNvPr>
          <p:cNvPicPr>
            <a:picLocks noChangeAspect="1"/>
          </p:cNvPicPr>
          <p:nvPr/>
        </p:nvPicPr>
        <p:blipFill>
          <a:blip r:embed="rId7"/>
          <a:stretch>
            <a:fillRect/>
          </a:stretch>
        </p:blipFill>
        <p:spPr>
          <a:xfrm>
            <a:off x="4385945" y="2177766"/>
            <a:ext cx="4530566" cy="3086100"/>
          </a:xfrm>
          <a:prstGeom prst="rect">
            <a:avLst/>
          </a:prstGeom>
        </p:spPr>
      </p:pic>
      <p:sp>
        <p:nvSpPr>
          <p:cNvPr id="25" name="文字方塊 24">
            <a:extLst>
              <a:ext uri="{FF2B5EF4-FFF2-40B4-BE49-F238E27FC236}">
                <a16:creationId xmlns:a16="http://schemas.microsoft.com/office/drawing/2014/main" id="{029F51D2-6693-37E6-780D-F101765A4FA5}"/>
              </a:ext>
            </a:extLst>
          </p:cNvPr>
          <p:cNvSpPr txBox="1"/>
          <p:nvPr/>
        </p:nvSpPr>
        <p:spPr>
          <a:xfrm>
            <a:off x="8693015" y="357565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grpSp>
        <p:nvGrpSpPr>
          <p:cNvPr id="28" name="群組 5">
            <a:extLst>
              <a:ext uri="{FF2B5EF4-FFF2-40B4-BE49-F238E27FC236}">
                <a16:creationId xmlns:a16="http://schemas.microsoft.com/office/drawing/2014/main" id="{F9970474-4E82-654D-75F5-AF4A1C097506}"/>
              </a:ext>
            </a:extLst>
          </p:cNvPr>
          <p:cNvGrpSpPr/>
          <p:nvPr/>
        </p:nvGrpSpPr>
        <p:grpSpPr>
          <a:xfrm>
            <a:off x="450928" y="530688"/>
            <a:ext cx="8507077" cy="90000"/>
            <a:chOff x="488504" y="729418"/>
            <a:chExt cx="9216000" cy="90000"/>
          </a:xfrm>
        </p:grpSpPr>
        <p:sp>
          <p:nvSpPr>
            <p:cNvPr id="29" name="矩形 28">
              <a:extLst>
                <a:ext uri="{FF2B5EF4-FFF2-40B4-BE49-F238E27FC236}">
                  <a16:creationId xmlns:a16="http://schemas.microsoft.com/office/drawing/2014/main" id="{CDDEB91F-9DBD-9B56-CBBD-541DDFDA0B9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0" name="矩形 29">
              <a:extLst>
                <a:ext uri="{FF2B5EF4-FFF2-40B4-BE49-F238E27FC236}">
                  <a16:creationId xmlns:a16="http://schemas.microsoft.com/office/drawing/2014/main" id="{0FBEF619-A836-A8D9-2272-9136130C8539}"/>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10A126A1-4A28-DDEA-5924-B5BBA777161F}"/>
              </a:ext>
            </a:extLst>
          </p:cNvPr>
          <p:cNvSpPr txBox="1"/>
          <p:nvPr/>
        </p:nvSpPr>
        <p:spPr>
          <a:xfrm>
            <a:off x="154707" y="479373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sp>
        <p:nvSpPr>
          <p:cNvPr id="23" name="橢圓 22">
            <a:extLst>
              <a:ext uri="{FF2B5EF4-FFF2-40B4-BE49-F238E27FC236}">
                <a16:creationId xmlns:a16="http://schemas.microsoft.com/office/drawing/2014/main" id="{1C2DB4D2-836B-3AFC-1671-6063B65A23AE}"/>
              </a:ext>
            </a:extLst>
          </p:cNvPr>
          <p:cNvSpPr/>
          <p:nvPr/>
        </p:nvSpPr>
        <p:spPr>
          <a:xfrm>
            <a:off x="4374316" y="2060848"/>
            <a:ext cx="2568896" cy="44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0D54B29-0583-72E1-B2E0-2882C0A74080}"/>
              </a:ext>
            </a:extLst>
          </p:cNvPr>
          <p:cNvSpPr txBox="1"/>
          <p:nvPr/>
        </p:nvSpPr>
        <p:spPr>
          <a:xfrm>
            <a:off x="7145948" y="2510540"/>
            <a:ext cx="1152130" cy="523220"/>
          </a:xfrm>
          <a:prstGeom prst="rect">
            <a:avLst/>
          </a:prstGeom>
          <a:solidFill>
            <a:schemeClr val="bg1"/>
          </a:solidFill>
        </p:spPr>
        <p:txBody>
          <a:bodyPr wrap="square" rtlCol="0">
            <a:spAutoFit/>
          </a:bodyPr>
          <a:lstStyle/>
          <a:p>
            <a:r>
              <a:rPr lang="zh-TW" altLang="en-US" sz="1400" dirty="0">
                <a:solidFill>
                  <a:srgbClr val="FF0000"/>
                </a:solidFill>
              </a:rPr>
              <a:t>注意</a:t>
            </a:r>
            <a:r>
              <a:rPr lang="en-US" altLang="zh-TW" sz="1400" dirty="0">
                <a:solidFill>
                  <a:srgbClr val="FF0000"/>
                </a:solidFill>
              </a:rPr>
              <a:t>:</a:t>
            </a:r>
          </a:p>
          <a:p>
            <a:r>
              <a:rPr lang="en-US" altLang="zh-TW" sz="1400" dirty="0">
                <a:solidFill>
                  <a:srgbClr val="FF0000"/>
                </a:solidFill>
              </a:rPr>
              <a:t>5.7.xx.x</a:t>
            </a:r>
            <a:r>
              <a:rPr lang="zh-TW" altLang="en-US" sz="1400" dirty="0">
                <a:solidFill>
                  <a:srgbClr val="FF0000"/>
                </a:solidFill>
              </a:rPr>
              <a:t>版本</a:t>
            </a:r>
          </a:p>
        </p:txBody>
      </p:sp>
      <p:pic>
        <p:nvPicPr>
          <p:cNvPr id="35" name="圖片 34">
            <a:extLst>
              <a:ext uri="{FF2B5EF4-FFF2-40B4-BE49-F238E27FC236}">
                <a16:creationId xmlns:a16="http://schemas.microsoft.com/office/drawing/2014/main" id="{EBD58107-4910-A91E-BD73-43CE1C92FA61}"/>
              </a:ext>
            </a:extLst>
          </p:cNvPr>
          <p:cNvPicPr>
            <a:picLocks noChangeAspect="1"/>
          </p:cNvPicPr>
          <p:nvPr/>
        </p:nvPicPr>
        <p:blipFill>
          <a:blip r:embed="rId8"/>
          <a:stretch>
            <a:fillRect/>
          </a:stretch>
        </p:blipFill>
        <p:spPr>
          <a:xfrm>
            <a:off x="4237637" y="5239212"/>
            <a:ext cx="2854643" cy="1265206"/>
          </a:xfrm>
          <a:prstGeom prst="rect">
            <a:avLst/>
          </a:prstGeom>
        </p:spPr>
      </p:pic>
      <p:sp>
        <p:nvSpPr>
          <p:cNvPr id="36" name="橢圓 35">
            <a:extLst>
              <a:ext uri="{FF2B5EF4-FFF2-40B4-BE49-F238E27FC236}">
                <a16:creationId xmlns:a16="http://schemas.microsoft.com/office/drawing/2014/main" id="{9C4E1D13-B79E-BC6E-5B0F-95610A08081D}"/>
              </a:ext>
            </a:extLst>
          </p:cNvPr>
          <p:cNvSpPr/>
          <p:nvPr/>
        </p:nvSpPr>
        <p:spPr>
          <a:xfrm>
            <a:off x="3847340" y="62315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82A240B7-4F33-7D24-F336-BADB7ED4084E}"/>
              </a:ext>
            </a:extLst>
          </p:cNvPr>
          <p:cNvSpPr txBox="1"/>
          <p:nvPr/>
        </p:nvSpPr>
        <p:spPr>
          <a:xfrm>
            <a:off x="6217326" y="606737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6</a:t>
            </a:r>
            <a:endParaRPr lang="zh-TW" altLang="en-US" dirty="0"/>
          </a:p>
        </p:txBody>
      </p:sp>
      <p:sp>
        <p:nvSpPr>
          <p:cNvPr id="38" name="文字方塊 37">
            <a:extLst>
              <a:ext uri="{FF2B5EF4-FFF2-40B4-BE49-F238E27FC236}">
                <a16:creationId xmlns:a16="http://schemas.microsoft.com/office/drawing/2014/main" id="{6E3977F9-DF7C-706D-3032-7F12E7216CC7}"/>
              </a:ext>
            </a:extLst>
          </p:cNvPr>
          <p:cNvSpPr txBox="1"/>
          <p:nvPr/>
        </p:nvSpPr>
        <p:spPr>
          <a:xfrm>
            <a:off x="3419872" y="44624"/>
            <a:ext cx="2160240"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a:t>
            </a:r>
            <a:endParaRPr lang="zh-TW" altLang="en-US" sz="2400" dirty="0"/>
          </a:p>
        </p:txBody>
      </p:sp>
      <p:sp>
        <p:nvSpPr>
          <p:cNvPr id="31" name="橢圓 30">
            <a:extLst>
              <a:ext uri="{FF2B5EF4-FFF2-40B4-BE49-F238E27FC236}">
                <a16:creationId xmlns:a16="http://schemas.microsoft.com/office/drawing/2014/main" id="{BACE55A8-2DB2-0D47-0BCC-29BC5F724439}"/>
              </a:ext>
            </a:extLst>
          </p:cNvPr>
          <p:cNvSpPr/>
          <p:nvPr/>
        </p:nvSpPr>
        <p:spPr>
          <a:xfrm>
            <a:off x="6499" y="5571569"/>
            <a:ext cx="4530566" cy="524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496B620-4A6B-F2B5-DDC7-1849B2805A57}"/>
              </a:ext>
            </a:extLst>
          </p:cNvPr>
          <p:cNvSpPr/>
          <p:nvPr/>
        </p:nvSpPr>
        <p:spPr>
          <a:xfrm>
            <a:off x="4211960" y="4879737"/>
            <a:ext cx="4896544" cy="401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2042B1-8AF8-2BFC-E018-E90E7B364252}"/>
              </a:ext>
            </a:extLst>
          </p:cNvPr>
          <p:cNvSpPr/>
          <p:nvPr/>
        </p:nvSpPr>
        <p:spPr>
          <a:xfrm>
            <a:off x="2160576" y="2235753"/>
            <a:ext cx="2376489" cy="321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2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a:xfrm>
            <a:off x="8772541" y="7162427"/>
            <a:ext cx="371475" cy="227013"/>
          </a:xfrm>
        </p:spPr>
        <p:txBody>
          <a:bodyPr/>
          <a:lstStyle/>
          <a:p>
            <a:pPr>
              <a:defRPr/>
            </a:pPr>
            <a:fld id="{5D55FA3D-B396-4C48-A289-345520EEEAC1}" type="slidenum">
              <a:rPr lang="zh-TW" altLang="en-US" smtClean="0">
                <a:solidFill>
                  <a:prstClr val="white"/>
                </a:solidFill>
              </a:rPr>
              <a:pPr>
                <a:defRPr/>
              </a:pPr>
              <a:t>50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DF369C1-5320-8AD7-5E5F-7CCD3F80935A}"/>
              </a:ext>
            </a:extLst>
          </p:cNvPr>
          <p:cNvSpPr txBox="1"/>
          <p:nvPr/>
        </p:nvSpPr>
        <p:spPr>
          <a:xfrm>
            <a:off x="88599" y="699608"/>
            <a:ext cx="9036496" cy="6555641"/>
          </a:xfrm>
          <a:prstGeom prst="rect">
            <a:avLst/>
          </a:prstGeom>
          <a:noFill/>
        </p:spPr>
        <p:txBody>
          <a:bodyPr wrap="square">
            <a:spAutoFit/>
          </a:bodyPr>
          <a:lstStyle/>
          <a:p>
            <a:r>
              <a:rPr lang="en-US" altLang="zh-TW" sz="2400" b="1" dirty="0"/>
              <a:t>Using Python environments in VS Code</a:t>
            </a:r>
          </a:p>
          <a:p>
            <a:endParaRPr lang="en-US" altLang="zh-TW" dirty="0"/>
          </a:p>
          <a:p>
            <a:r>
              <a:rPr lang="en-US" altLang="zh-TW" b="0" i="0" dirty="0">
                <a:solidFill>
                  <a:srgbClr val="444444"/>
                </a:solidFill>
                <a:effectLst/>
                <a:latin typeface="Segoe UI" panose="020B0502040204020203" pitchFamily="34" charset="0"/>
              </a:rPr>
              <a:t>By default, any Python interpreter installed runs in its own </a:t>
            </a:r>
            <a:r>
              <a:rPr lang="en-US" altLang="zh-TW" b="1" i="0" dirty="0">
                <a:solidFill>
                  <a:srgbClr val="444444"/>
                </a:solidFill>
                <a:effectLst/>
                <a:latin typeface="Segoe UI" panose="020B0502040204020203" pitchFamily="34" charset="0"/>
              </a:rPr>
              <a:t>global environment.</a:t>
            </a:r>
          </a:p>
          <a:p>
            <a:endParaRPr lang="en-US" altLang="zh-TW" b="1" dirty="0">
              <a:solidFill>
                <a:srgbClr val="444444"/>
              </a:solidFill>
              <a:latin typeface="Segoe UI" panose="020B0502040204020203" pitchFamily="34" charset="0"/>
            </a:endParaRPr>
          </a:p>
          <a:p>
            <a:r>
              <a:rPr lang="en-US" altLang="zh-TW" dirty="0">
                <a:solidFill>
                  <a:srgbClr val="444444"/>
                </a:solidFill>
                <a:latin typeface="Segoe UI" panose="020B0502040204020203" pitchFamily="34" charset="0"/>
                <a:hlinkClick r:id="rId2">
                  <a:extLst>
                    <a:ext uri="{A12FA001-AC4F-418D-AE19-62706E023703}">
                      <ahyp:hlinkClr xmlns:ahyp="http://schemas.microsoft.com/office/drawing/2018/hyperlinkcolor" val="tx"/>
                    </a:ext>
                  </a:extLst>
                </a:hlinkClick>
              </a:rPr>
              <a:t>Python environment tools</a:t>
            </a:r>
            <a:r>
              <a:rPr lang="en-US" altLang="zh-TW" dirty="0">
                <a:solidFill>
                  <a:srgbClr val="444444"/>
                </a:solidFill>
                <a:latin typeface="Segoe UI" panose="020B0502040204020203" pitchFamily="34" charset="0"/>
              </a:rPr>
              <a:t>:</a:t>
            </a:r>
          </a:p>
          <a:p>
            <a:r>
              <a:rPr lang="en-US" altLang="zh-TW" dirty="0">
                <a:solidFill>
                  <a:srgbClr val="444444"/>
                </a:solidFill>
                <a:latin typeface="Segoe UI" panose="020B0502040204020203" pitchFamily="34" charset="0"/>
              </a:rPr>
              <a:t>p</a:t>
            </a:r>
            <a:r>
              <a:rPr lang="en-US" altLang="zh-TW" b="0" i="0" dirty="0">
                <a:solidFill>
                  <a:srgbClr val="444444"/>
                </a:solidFill>
                <a:effectLst/>
                <a:latin typeface="Segoe UI" panose="020B0502040204020203" pitchFamily="34" charset="0"/>
              </a:rPr>
              <a:t>ip, </a:t>
            </a:r>
          </a:p>
          <a:p>
            <a:r>
              <a:rPr lang="en-US" altLang="zh-TW" dirty="0" err="1">
                <a:solidFill>
                  <a:srgbClr val="444444"/>
                </a:solidFill>
                <a:latin typeface="Segoe UI" panose="020B0502040204020203" pitchFamily="34" charset="0"/>
              </a:rPr>
              <a:t>v</a:t>
            </a:r>
            <a:r>
              <a:rPr lang="en-US" altLang="zh-TW" b="0" i="0" dirty="0" err="1">
                <a:solidFill>
                  <a:srgbClr val="444444"/>
                </a:solidFill>
                <a:effectLst/>
                <a:latin typeface="Segoe UI" panose="020B0502040204020203" pitchFamily="34" charset="0"/>
              </a:rPr>
              <a:t>env</a:t>
            </a:r>
            <a:r>
              <a:rPr lang="en-US" altLang="zh-TW" b="0" i="0" dirty="0">
                <a:solidFill>
                  <a:srgbClr val="444444"/>
                </a:solidFill>
                <a:effectLst/>
                <a:latin typeface="Segoe UI" panose="020B0502040204020203" pitchFamily="34" charset="0"/>
              </a:rPr>
              <a:t>,</a:t>
            </a:r>
          </a:p>
          <a:p>
            <a:endParaRPr lang="en-US" altLang="zh-TW" dirty="0">
              <a:solidFill>
                <a:srgbClr val="444444"/>
              </a:solidFill>
              <a:latin typeface="Segoe UI" panose="020B0502040204020203" pitchFamily="34" charset="0"/>
            </a:endParaRPr>
          </a:p>
          <a:p>
            <a:endParaRPr lang="en-US" altLang="zh-TW" b="0" i="0" dirty="0">
              <a:solidFill>
                <a:srgbClr val="444444"/>
              </a:solidFill>
              <a:effectLst/>
              <a:latin typeface="Segoe UI" panose="020B0502040204020203" pitchFamily="34" charset="0"/>
            </a:endParaRPr>
          </a:p>
          <a:p>
            <a:pPr algn="l"/>
            <a:r>
              <a:rPr lang="en-US" altLang="zh-TW" dirty="0">
                <a:solidFill>
                  <a:srgbClr val="444444"/>
                </a:solidFill>
                <a:latin typeface="Segoe UI" panose="020B0502040204020203" pitchFamily="34" charset="0"/>
                <a:hlinkClick r:id="rId3">
                  <a:extLst>
                    <a:ext uri="{A12FA001-AC4F-418D-AE19-62706E023703}">
                      <ahyp:hlinkClr xmlns:ahyp="http://schemas.microsoft.com/office/drawing/2018/hyperlinkcolor" val="tx"/>
                    </a:ext>
                  </a:extLst>
                </a:hlinkClick>
              </a:rPr>
              <a:t>Creating environments</a:t>
            </a:r>
            <a:r>
              <a:rPr lang="en-US" altLang="zh-TW" dirty="0">
                <a:solidFill>
                  <a:srgbClr val="444444"/>
                </a:solidFill>
                <a:latin typeface="Segoe UI" panose="020B0502040204020203" pitchFamily="34" charset="0"/>
              </a:rPr>
              <a:t>:</a:t>
            </a:r>
          </a:p>
          <a:p>
            <a:pPr algn="l"/>
            <a:endParaRPr lang="en-US" altLang="zh-TW" dirty="0"/>
          </a:p>
          <a:p>
            <a:pPr algn="l"/>
            <a:r>
              <a:rPr lang="en-US" altLang="zh-TW" b="0" i="0" dirty="0">
                <a:solidFill>
                  <a:srgbClr val="0072BE"/>
                </a:solidFill>
                <a:effectLst/>
                <a:latin typeface="Menlo"/>
              </a:rPr>
              <a:t>1. </a:t>
            </a:r>
            <a:r>
              <a:rPr lang="en-US" altLang="zh-TW" b="0" i="0" dirty="0" err="1">
                <a:solidFill>
                  <a:srgbClr val="0072BE"/>
                </a:solidFill>
                <a:effectLst/>
                <a:latin typeface="Menlo"/>
              </a:rPr>
              <a:t>Ctrl+Shift+P</a:t>
            </a:r>
            <a:r>
              <a:rPr lang="en-US" altLang="zh-TW" b="0" i="0" dirty="0">
                <a:solidFill>
                  <a:srgbClr val="444444"/>
                </a:solidFill>
                <a:effectLst/>
                <a:latin typeface="Segoe UI" panose="020B0502040204020203" pitchFamily="34" charset="0"/>
              </a:rPr>
              <a:t>, </a:t>
            </a:r>
          </a:p>
          <a:p>
            <a:r>
              <a:rPr lang="en-US" altLang="zh-TW" dirty="0">
                <a:solidFill>
                  <a:srgbClr val="0072BE"/>
                </a:solidFill>
                <a:latin typeface="Menlo"/>
              </a:rPr>
              <a:t>2. start typing the Python: Create Environment</a:t>
            </a: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r>
              <a:rPr lang="en-US" altLang="zh-TW" dirty="0">
                <a:solidFill>
                  <a:srgbClr val="0072BE"/>
                </a:solidFill>
                <a:latin typeface="Menlo"/>
              </a:rPr>
              <a:t>3. Select the desired interpreter or Python version</a:t>
            </a:r>
          </a:p>
          <a:p>
            <a:endParaRPr lang="en-US" altLang="zh-TW" dirty="0">
              <a:solidFill>
                <a:srgbClr val="0072BE"/>
              </a:solidFill>
              <a:latin typeface="Menlo"/>
            </a:endParaRPr>
          </a:p>
          <a:p>
            <a:pPr algn="l"/>
            <a:endParaRPr lang="en-US" altLang="zh-TW" b="1" i="0" dirty="0">
              <a:solidFill>
                <a:srgbClr val="444444"/>
              </a:solidFill>
              <a:effectLst/>
              <a:latin typeface="Segoe UI" panose="020B0502040204020203" pitchFamily="34" charset="0"/>
            </a:endParaRPr>
          </a:p>
          <a:p>
            <a:pPr algn="l"/>
            <a:endParaRPr lang="en-US" altLang="zh-TW" dirty="0"/>
          </a:p>
          <a:p>
            <a:endParaRPr lang="zh-TW" altLang="en-US" b="1" dirty="0"/>
          </a:p>
        </p:txBody>
      </p:sp>
      <p:sp>
        <p:nvSpPr>
          <p:cNvPr id="8" name="文字方塊 7">
            <a:extLst>
              <a:ext uri="{FF2B5EF4-FFF2-40B4-BE49-F238E27FC236}">
                <a16:creationId xmlns:a16="http://schemas.microsoft.com/office/drawing/2014/main" id="{6F666ED3-0F69-3B92-26AE-AB102215BC2C}"/>
              </a:ext>
            </a:extLst>
          </p:cNvPr>
          <p:cNvSpPr txBox="1"/>
          <p:nvPr/>
        </p:nvSpPr>
        <p:spPr>
          <a:xfrm>
            <a:off x="18905" y="2730313"/>
            <a:ext cx="5616624" cy="369332"/>
          </a:xfrm>
          <a:prstGeom prst="rect">
            <a:avLst/>
          </a:prstGeom>
          <a:noFill/>
        </p:spPr>
        <p:txBody>
          <a:bodyPr wrap="square">
            <a:spAutoFit/>
          </a:bodyPr>
          <a:lstStyle/>
          <a:p>
            <a:r>
              <a:rPr lang="en-US" altLang="zh-TW" dirty="0" err="1"/>
              <a:t>conda</a:t>
            </a:r>
            <a:r>
              <a:rPr lang="en-US" altLang="zh-TW" dirty="0"/>
              <a:t>,	Installed with Anaconda and </a:t>
            </a:r>
            <a:r>
              <a:rPr lang="en-US" altLang="zh-TW" dirty="0" err="1"/>
              <a:t>Miniconda</a:t>
            </a:r>
            <a:endParaRPr lang="zh-TW" altLang="en-US" dirty="0"/>
          </a:p>
        </p:txBody>
      </p:sp>
      <p:pic>
        <p:nvPicPr>
          <p:cNvPr id="1026" name="Picture 2" descr="Create Environment dropdown">
            <a:extLst>
              <a:ext uri="{FF2B5EF4-FFF2-40B4-BE49-F238E27FC236}">
                <a16:creationId xmlns:a16="http://schemas.microsoft.com/office/drawing/2014/main" id="{7FE11B44-27C6-FF05-B0F7-4436792A7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9" y="4491570"/>
            <a:ext cx="81724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0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FB03016-D776-4AD7-1000-F8D48D17206A}"/>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51</a:t>
            </a:fld>
            <a:endParaRPr lang="zh-TW" altLang="en-US">
              <a:solidFill>
                <a:prstClr val="white"/>
              </a:solidFill>
            </a:endParaRPr>
          </a:p>
        </p:txBody>
      </p:sp>
      <p:pic>
        <p:nvPicPr>
          <p:cNvPr id="6" name="圖片 5">
            <a:extLst>
              <a:ext uri="{FF2B5EF4-FFF2-40B4-BE49-F238E27FC236}">
                <a16:creationId xmlns:a16="http://schemas.microsoft.com/office/drawing/2014/main" id="{99083B37-A9DF-E6BF-F2B6-7D601697F427}"/>
              </a:ext>
            </a:extLst>
          </p:cNvPr>
          <p:cNvPicPr>
            <a:picLocks noChangeAspect="1"/>
          </p:cNvPicPr>
          <p:nvPr/>
        </p:nvPicPr>
        <p:blipFill>
          <a:blip r:embed="rId2"/>
          <a:stretch>
            <a:fillRect/>
          </a:stretch>
        </p:blipFill>
        <p:spPr>
          <a:xfrm>
            <a:off x="0" y="1052736"/>
            <a:ext cx="9144000" cy="4308484"/>
          </a:xfrm>
          <a:prstGeom prst="rect">
            <a:avLst/>
          </a:prstGeom>
        </p:spPr>
      </p:pic>
    </p:spTree>
    <p:extLst>
      <p:ext uri="{BB962C8B-B14F-4D97-AF65-F5344CB8AC3E}">
        <p14:creationId xmlns:p14="http://schemas.microsoft.com/office/powerpoint/2010/main" val="1758546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EE45EAFF-CF6A-1397-F7C2-B5253F59F6DD}"/>
              </a:ext>
            </a:extLst>
          </p:cNvPr>
          <p:cNvSpPr txBox="1"/>
          <p:nvPr/>
        </p:nvSpPr>
        <p:spPr>
          <a:xfrm>
            <a:off x="141065" y="2880929"/>
            <a:ext cx="9036496" cy="3416320"/>
          </a:xfrm>
          <a:prstGeom prst="rect">
            <a:avLst/>
          </a:prstGeom>
          <a:noFill/>
        </p:spPr>
        <p:txBody>
          <a:bodyPr wrap="square">
            <a:spAutoFit/>
          </a:bodyPr>
          <a:lstStyle/>
          <a:p>
            <a:r>
              <a:rPr lang="en-US" altLang="zh-TW" dirty="0"/>
              <a:t>Create a virtual environment in the terminal:</a:t>
            </a:r>
          </a:p>
          <a:p>
            <a:endParaRPr lang="en-US" altLang="zh-TW" dirty="0"/>
          </a:p>
          <a:p>
            <a:r>
              <a:rPr lang="en-US" altLang="zh-TW" dirty="0"/>
              <a:t>python -m </a:t>
            </a:r>
            <a:r>
              <a:rPr lang="en-US" altLang="zh-TW" dirty="0" err="1"/>
              <a:t>venv</a:t>
            </a:r>
            <a:r>
              <a:rPr lang="en-US" altLang="zh-TW" dirty="0"/>
              <a:t> .</a:t>
            </a:r>
            <a:r>
              <a:rPr lang="en-US" altLang="zh-TW" dirty="0" err="1"/>
              <a:t>venv</a:t>
            </a:r>
            <a:endParaRPr lang="en-US" altLang="zh-TW" dirty="0"/>
          </a:p>
          <a:p>
            <a:endParaRPr lang="en-US" altLang="zh-TW" dirty="0"/>
          </a:p>
          <a:p>
            <a:r>
              <a:rPr lang="en-US" altLang="zh-TW" dirty="0"/>
              <a:t>When you're ready to deploy the application to other computers, you can create a </a:t>
            </a:r>
            <a:r>
              <a:rPr lang="en-US" altLang="zh-TW" dirty="0">
                <a:solidFill>
                  <a:srgbClr val="FF0000"/>
                </a:solidFill>
              </a:rPr>
              <a:t>requirements.txt </a:t>
            </a:r>
            <a:r>
              <a:rPr lang="en-US" altLang="zh-TW" dirty="0"/>
              <a:t>file with the command </a:t>
            </a:r>
            <a:r>
              <a:rPr lang="en-US" altLang="zh-TW" dirty="0">
                <a:solidFill>
                  <a:srgbClr val="FF0000"/>
                </a:solidFill>
              </a:rPr>
              <a:t>pip freeze &gt; requirements.txt </a:t>
            </a:r>
            <a:r>
              <a:rPr lang="en-US" altLang="zh-TW" dirty="0"/>
              <a:t>(pip3 on macOS/Linux). The requirements file describes the packages you've installed in your virtual environment. With only this file, you or other developers can restore those packages using </a:t>
            </a:r>
            <a:r>
              <a:rPr lang="en-US" altLang="zh-TW" dirty="0">
                <a:solidFill>
                  <a:srgbClr val="FF0000"/>
                </a:solidFill>
              </a:rPr>
              <a:t>pip install -r requirements.txt </a:t>
            </a:r>
            <a:r>
              <a:rPr lang="en-US" altLang="zh-TW" dirty="0"/>
              <a:t>(or, again, pip3 on macOS/Linux). By using a requirements file, you need not commit the virtual environment itself to source control.</a:t>
            </a:r>
          </a:p>
          <a:p>
            <a:endParaRPr lang="en-US" altLang="zh-TW" dirty="0"/>
          </a:p>
          <a:p>
            <a:endParaRPr lang="zh-TW" altLang="en-US" dirty="0"/>
          </a:p>
        </p:txBody>
      </p:sp>
      <p:pic>
        <p:nvPicPr>
          <p:cNvPr id="8" name="圖片 7">
            <a:extLst>
              <a:ext uri="{FF2B5EF4-FFF2-40B4-BE49-F238E27FC236}">
                <a16:creationId xmlns:a16="http://schemas.microsoft.com/office/drawing/2014/main" id="{76CFF3B3-145B-C9D0-A3AE-1E883D470E38}"/>
              </a:ext>
            </a:extLst>
          </p:cNvPr>
          <p:cNvPicPr>
            <a:picLocks noChangeAspect="1"/>
          </p:cNvPicPr>
          <p:nvPr/>
        </p:nvPicPr>
        <p:blipFill>
          <a:blip r:embed="rId2"/>
          <a:stretch>
            <a:fillRect/>
          </a:stretch>
        </p:blipFill>
        <p:spPr>
          <a:xfrm>
            <a:off x="0" y="836712"/>
            <a:ext cx="9144000" cy="2351663"/>
          </a:xfrm>
          <a:prstGeom prst="rect">
            <a:avLst/>
          </a:prstGeom>
        </p:spPr>
      </p:pic>
    </p:spTree>
    <p:extLst>
      <p:ext uri="{BB962C8B-B14F-4D97-AF65-F5344CB8AC3E}">
        <p14:creationId xmlns:p14="http://schemas.microsoft.com/office/powerpoint/2010/main" val="298335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F14DC2D5-0E55-6655-A6B1-1F45479AC561}"/>
              </a:ext>
            </a:extLst>
          </p:cNvPr>
          <p:cNvSpPr txBox="1"/>
          <p:nvPr/>
        </p:nvSpPr>
        <p:spPr>
          <a:xfrm>
            <a:off x="0" y="803602"/>
            <a:ext cx="9144000" cy="6801862"/>
          </a:xfrm>
          <a:prstGeom prst="rect">
            <a:avLst/>
          </a:prstGeom>
          <a:noFill/>
        </p:spPr>
        <p:txBody>
          <a:bodyPr wrap="square" rtlCol="0">
            <a:spAutoFit/>
          </a:bodyPr>
          <a:lstStyle/>
          <a:p>
            <a:r>
              <a:rPr lang="zh-TW" altLang="en-US" sz="1400" b="1" dirty="0"/>
              <a:t>下載 </a:t>
            </a:r>
            <a:r>
              <a:rPr lang="en-US" altLang="zh-TW" sz="1400" b="1" dirty="0"/>
              <a:t>node-v12.22.7-x86.msi</a:t>
            </a:r>
          </a:p>
          <a:p>
            <a:endParaRPr lang="en-US" altLang="zh-TW" sz="1400" dirty="0"/>
          </a:p>
          <a:p>
            <a:r>
              <a:rPr lang="zh-TW" altLang="en-US" sz="1400" b="1" dirty="0"/>
              <a:t>下載</a:t>
            </a:r>
            <a:r>
              <a:rPr lang="en-US" altLang="zh-TW" sz="1400" b="1" dirty="0"/>
              <a:t>python-3.9.5-amd64.exe  windows installer(64bit)</a:t>
            </a:r>
            <a:r>
              <a:rPr lang="zh-TW" altLang="en-US" sz="1400" b="1" dirty="0"/>
              <a:t> </a:t>
            </a:r>
            <a:r>
              <a:rPr lang="en-US" altLang="zh-TW" sz="1400" dirty="0"/>
              <a:t>Port:</a:t>
            </a:r>
            <a:r>
              <a:rPr lang="en-US" altLang="zh-TW" sz="1400" dirty="0">
                <a:solidFill>
                  <a:srgbClr val="FF0000"/>
                </a:solidFill>
              </a:rPr>
              <a:t>6060</a:t>
            </a:r>
            <a:endParaRPr lang="en-US" altLang="zh-TW" sz="1400" dirty="0"/>
          </a:p>
          <a:p>
            <a:endParaRPr lang="en-US" altLang="zh-TW" sz="1400" dirty="0"/>
          </a:p>
          <a:p>
            <a:r>
              <a:rPr lang="zh-TW" altLang="en-US" sz="1400" b="1" dirty="0"/>
              <a:t>下載</a:t>
            </a:r>
            <a:r>
              <a:rPr lang="en-US" altLang="zh-TW" sz="1400" b="1" dirty="0"/>
              <a:t>VSCodeUserSetup-x64-1.73.1.exe (windows</a:t>
            </a:r>
            <a:r>
              <a:rPr lang="zh-TW" altLang="en-US" sz="1400" b="1" dirty="0"/>
              <a:t>版本</a:t>
            </a:r>
            <a:r>
              <a:rPr lang="en-US" altLang="zh-TW" sz="1400" b="1" dirty="0"/>
              <a:t>)</a:t>
            </a:r>
          </a:p>
          <a:p>
            <a:endParaRPr lang="en-US" altLang="zh-TW" sz="1400" dirty="0"/>
          </a:p>
          <a:p>
            <a:r>
              <a:rPr lang="zh-TW" altLang="en-US" sz="1400" b="1" dirty="0"/>
              <a:t>下載 </a:t>
            </a:r>
            <a:r>
              <a:rPr lang="en-US" altLang="zh-TW" sz="1400" b="1" dirty="0"/>
              <a:t>VC_redist.x86.exe (Visual Studio 2015, 2017, 2019, and 2022)</a:t>
            </a:r>
          </a:p>
          <a:p>
            <a:r>
              <a:rPr lang="en-US" altLang="zh-TW" sz="1400" dirty="0">
                <a:hlinkClick r:id="rId2"/>
              </a:rPr>
              <a:t>https://learn.microsoft.com/en-us/cpp/windows/latest-supported-vc-redist?view=msvc-170</a:t>
            </a:r>
            <a:endParaRPr lang="en-US" altLang="zh-TW" sz="1400" b="1" dirty="0">
              <a:solidFill>
                <a:srgbClr val="4D4D4D"/>
              </a:solidFill>
              <a:latin typeface="-apple-system"/>
            </a:endParaRPr>
          </a:p>
          <a:p>
            <a:r>
              <a:rPr lang="zh-TW" altLang="en-US" sz="1400" dirty="0"/>
              <a:t>註</a:t>
            </a:r>
            <a:r>
              <a:rPr lang="en-US" altLang="zh-TW" sz="1400" dirty="0"/>
              <a:t>:</a:t>
            </a:r>
            <a:r>
              <a:rPr lang="zh-TW" altLang="en-US" sz="1400" dirty="0"/>
              <a:t> </a:t>
            </a:r>
            <a:r>
              <a:rPr lang="zh-TW" altLang="en-US" sz="1400" dirty="0">
                <a:solidFill>
                  <a:srgbClr val="FF0000"/>
                </a:solidFill>
              </a:rPr>
              <a:t>必須重新啟動電腦</a:t>
            </a:r>
            <a:endParaRPr lang="en-US" altLang="zh-TW" sz="1400" dirty="0">
              <a:solidFill>
                <a:srgbClr val="FF0000"/>
              </a:solidFill>
            </a:endParaRPr>
          </a:p>
          <a:p>
            <a:endParaRPr lang="en-US" altLang="zh-TW" sz="1400" dirty="0"/>
          </a:p>
          <a:p>
            <a:r>
              <a:rPr lang="zh-TW" altLang="en-US" sz="1400" b="1" dirty="0"/>
              <a:t>下載</a:t>
            </a:r>
            <a:r>
              <a:rPr lang="en-US" altLang="zh-TW" sz="1400" b="1" dirty="0"/>
              <a:t>mysql-installer-community-5.7.40.0.msi (5.7.xx</a:t>
            </a:r>
            <a:r>
              <a:rPr lang="zh-TW" altLang="en-US" sz="1400" b="1" dirty="0"/>
              <a:t>版本</a:t>
            </a:r>
            <a:r>
              <a:rPr lang="en-US" altLang="zh-TW" sz="1400" b="1" dirty="0"/>
              <a:t>)</a:t>
            </a:r>
          </a:p>
          <a:p>
            <a:r>
              <a:rPr lang="en-US" altLang="zh-TW" sz="1400" dirty="0"/>
              <a:t>Port:</a:t>
            </a:r>
            <a:r>
              <a:rPr lang="en-US" altLang="zh-TW" sz="1400" dirty="0">
                <a:solidFill>
                  <a:srgbClr val="FF0000"/>
                </a:solidFill>
              </a:rPr>
              <a:t>3306</a:t>
            </a:r>
          </a:p>
          <a:p>
            <a:r>
              <a:rPr lang="zh-TW" altLang="en-US" sz="1400" dirty="0"/>
              <a:t>輸入</a:t>
            </a:r>
            <a:r>
              <a:rPr lang="en-US" altLang="zh-TW" sz="1400" dirty="0"/>
              <a:t>root</a:t>
            </a:r>
            <a:r>
              <a:rPr lang="zh-TW" altLang="en-US" sz="1400" dirty="0"/>
              <a:t>密碼</a:t>
            </a:r>
            <a:r>
              <a:rPr lang="en-US" altLang="zh-TW" sz="1400" dirty="0"/>
              <a:t>, and add user(username: </a:t>
            </a:r>
            <a:r>
              <a:rPr lang="en-US" altLang="zh-TW" sz="1400" dirty="0" err="1"/>
              <a:t>chenjuichi</a:t>
            </a:r>
            <a:r>
              <a:rPr lang="en-US" altLang="zh-TW" sz="1400" dirty="0"/>
              <a:t>, password: jchen8241)</a:t>
            </a:r>
          </a:p>
          <a:p>
            <a:endParaRPr lang="en-US" altLang="zh-TW" sz="1400" dirty="0"/>
          </a:p>
          <a:p>
            <a:r>
              <a:rPr lang="zh-TW" altLang="en-US" sz="1400" b="1" dirty="0"/>
              <a:t>下載</a:t>
            </a:r>
            <a:r>
              <a:rPr lang="en-US" altLang="zh-TW" sz="1400" b="1" dirty="0"/>
              <a:t>httpd-2.4.54-o111s-x64-vs16.zip (Apache24)</a:t>
            </a:r>
            <a:r>
              <a:rPr lang="zh-TW" altLang="en-US" sz="1400" b="1" dirty="0"/>
              <a:t> </a:t>
            </a:r>
            <a:r>
              <a:rPr lang="en-US" altLang="zh-TW" sz="1400" dirty="0"/>
              <a:t>Port:</a:t>
            </a:r>
            <a:r>
              <a:rPr lang="en-US" altLang="zh-TW" sz="1400" dirty="0">
                <a:solidFill>
                  <a:srgbClr val="FF0000"/>
                </a:solidFill>
              </a:rPr>
              <a:t>8060</a:t>
            </a:r>
            <a:endParaRPr lang="en-US" altLang="zh-TW" sz="1400" dirty="0"/>
          </a:p>
          <a:p>
            <a:endParaRPr lang="en-US" altLang="zh-TW" sz="1400" dirty="0"/>
          </a:p>
          <a:p>
            <a:r>
              <a:rPr lang="zh-TW" altLang="en-US" sz="1400" b="1" dirty="0"/>
              <a:t>下載</a:t>
            </a:r>
            <a:r>
              <a:rPr lang="en-US" altLang="zh-TW" sz="1400" b="1" dirty="0"/>
              <a:t>mosquitto-2.0.15-install-windows-x64.exe</a:t>
            </a:r>
            <a:r>
              <a:rPr lang="zh-TW" altLang="en-US" sz="1400" b="1" dirty="0"/>
              <a:t> </a:t>
            </a:r>
            <a:r>
              <a:rPr lang="en-US" altLang="zh-TW" sz="1400" dirty="0"/>
              <a:t>Port:</a:t>
            </a:r>
            <a:r>
              <a:rPr lang="en-US" altLang="zh-TW" sz="1400" dirty="0">
                <a:solidFill>
                  <a:srgbClr val="FF0000"/>
                </a:solidFill>
              </a:rPr>
              <a:t>1883</a:t>
            </a:r>
          </a:p>
          <a:p>
            <a:endParaRPr lang="en-US" altLang="zh-TW" sz="1400" dirty="0">
              <a:solidFill>
                <a:srgbClr val="FF0000"/>
              </a:solidFill>
            </a:endParaRPr>
          </a:p>
          <a:p>
            <a:r>
              <a:rPr lang="en-US" altLang="zh-TW" sz="1400" b="1" i="0" dirty="0">
                <a:solidFill>
                  <a:srgbClr val="24292F"/>
                </a:solidFill>
                <a:effectLst/>
                <a:latin typeface="ui-monospace"/>
              </a:rPr>
              <a:t>pip install waitress</a:t>
            </a:r>
          </a:p>
          <a:p>
            <a:r>
              <a:rPr lang="zh-TW" altLang="en-US" sz="1400" b="1" dirty="0"/>
              <a:t>參考</a:t>
            </a:r>
            <a:r>
              <a:rPr lang="en-US" altLang="zh-TW" sz="1400" b="1" dirty="0"/>
              <a:t>:</a:t>
            </a:r>
            <a:r>
              <a:rPr lang="zh-TW" altLang="en-US" sz="1400" b="1" dirty="0"/>
              <a:t> </a:t>
            </a:r>
            <a:r>
              <a:rPr lang="en-US" altLang="zh-TW" sz="1400" b="1" i="0" dirty="0">
                <a:solidFill>
                  <a:srgbClr val="24292F"/>
                </a:solidFill>
                <a:effectLst/>
                <a:latin typeface="ui-monospace"/>
                <a:hlinkClick r:id="rId3"/>
              </a:rPr>
              <a:t>https://medium.com/brillio-data-science/exposing-your-data-science-project-to-the-world-flask-with-a-waitress-8592f0356b27</a:t>
            </a:r>
            <a:endParaRPr lang="en-US" altLang="zh-TW" sz="1400" b="1" dirty="0">
              <a:solidFill>
                <a:srgbClr val="24292F"/>
              </a:solidFill>
              <a:latin typeface="ui-monospace"/>
            </a:endParaRPr>
          </a:p>
          <a:p>
            <a:endParaRPr lang="en-US" altLang="zh-TW" sz="1400" dirty="0">
              <a:solidFill>
                <a:srgbClr val="FF0000"/>
              </a:solidFill>
            </a:endParaRPr>
          </a:p>
          <a:p>
            <a:r>
              <a:rPr lang="zh-TW" altLang="en-US" sz="1400" b="1" dirty="0"/>
              <a:t>下載</a:t>
            </a:r>
            <a:r>
              <a:rPr lang="en-US" altLang="zh-TW" sz="1400" b="1" dirty="0"/>
              <a:t>nssm-2.24.zip (windows service)</a:t>
            </a:r>
          </a:p>
          <a:p>
            <a:r>
              <a:rPr lang="zh-TW" altLang="en-US" sz="1400" b="1" dirty="0"/>
              <a:t>參考</a:t>
            </a:r>
            <a:r>
              <a:rPr lang="en-US" altLang="zh-TW" sz="1400" b="1" dirty="0"/>
              <a:t>:</a:t>
            </a:r>
            <a:r>
              <a:rPr lang="zh-TW" altLang="en-US" sz="1400" b="1" dirty="0"/>
              <a:t> </a:t>
            </a:r>
            <a:r>
              <a:rPr lang="en-US" altLang="zh-TW" sz="1400" b="1" dirty="0"/>
              <a:t>1. download: </a:t>
            </a:r>
            <a:r>
              <a:rPr lang="en-US" altLang="zh-TW" sz="1400" b="1" dirty="0">
                <a:hlinkClick r:id="rId4"/>
              </a:rPr>
              <a:t>https://nssm.cc/download</a:t>
            </a:r>
            <a:r>
              <a:rPr lang="en-US" altLang="zh-TW" sz="1400" b="1" dirty="0"/>
              <a:t>  </a:t>
            </a:r>
          </a:p>
          <a:p>
            <a:r>
              <a:rPr lang="en-US" altLang="zh-TW" sz="1400" b="1" dirty="0"/>
              <a:t>          2. </a:t>
            </a:r>
            <a:r>
              <a:rPr lang="en-US" altLang="zh-TW" sz="1400" b="1" dirty="0">
                <a:hlinkClick r:id="rId5"/>
              </a:rPr>
              <a:t>https://blog.miniasp.com/post/2021/09/15/Useful-tools-the-Non-Sucking-Service-Manager</a:t>
            </a:r>
            <a:endParaRPr lang="en-US" altLang="zh-TW" sz="1400" b="1" dirty="0"/>
          </a:p>
          <a:p>
            <a:endParaRPr lang="en-US" altLang="zh-TW" sz="1600" b="1" dirty="0"/>
          </a:p>
          <a:p>
            <a:endParaRPr lang="en-US" altLang="zh-TW" sz="1600" b="1"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8943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F04EFD36-54DB-D268-47E8-66FC035D7848}"/>
              </a:ext>
            </a:extLst>
          </p:cNvPr>
          <p:cNvSpPr>
            <a:spLocks noGrp="1"/>
          </p:cNvSpPr>
          <p:nvPr>
            <p:ph type="body" idx="13"/>
          </p:nvPr>
        </p:nvSpPr>
        <p:spPr/>
        <p:txBody>
          <a:bodyPr>
            <a:normAutofit fontScale="40000" lnSpcReduction="20000"/>
          </a:bodyPr>
          <a:lstStyle/>
          <a:p>
            <a:r>
              <a:rPr lang="en-US" altLang="zh-TW" dirty="0"/>
              <a:t>ALTER TABLE </a:t>
            </a:r>
            <a:r>
              <a:rPr lang="en-US" altLang="zh-TW" dirty="0" err="1"/>
              <a:t>table_name</a:t>
            </a:r>
            <a:r>
              <a:rPr lang="en-US" altLang="zh-TW" dirty="0"/>
              <a:t> CHANGE </a:t>
            </a:r>
            <a:r>
              <a:rPr lang="en-US" altLang="zh-TW" dirty="0" err="1"/>
              <a:t>old_column_name</a:t>
            </a:r>
            <a:r>
              <a:rPr lang="en-US" altLang="zh-TW" dirty="0"/>
              <a:t> </a:t>
            </a:r>
            <a:r>
              <a:rPr lang="en-US" altLang="zh-TW" dirty="0" err="1"/>
              <a:t>new_column_name</a:t>
            </a:r>
            <a:r>
              <a:rPr lang="en-US" altLang="zh-TW" dirty="0"/>
              <a:t> &lt;column definition&gt;;</a:t>
            </a:r>
          </a:p>
          <a:p>
            <a:endParaRPr lang="en-US" altLang="zh-TW" dirty="0"/>
          </a:p>
          <a:p>
            <a:r>
              <a:rPr lang="en-US" altLang="zh-TW" dirty="0"/>
              <a:t>ALTER TABLE products CHANGE </a:t>
            </a:r>
            <a:r>
              <a:rPr lang="en-US" altLang="zh-TW" dirty="0" err="1"/>
              <a:t>product_name</a:t>
            </a:r>
            <a:r>
              <a:rPr lang="en-US" altLang="zh-TW" dirty="0"/>
              <a:t> </a:t>
            </a:r>
            <a:r>
              <a:rPr lang="en-US" altLang="zh-TW" dirty="0" err="1"/>
              <a:t>product_full_name</a:t>
            </a:r>
            <a:r>
              <a:rPr lang="en-US" altLang="zh-TW" dirty="0"/>
              <a:t> VARCHAR(100) NOT NULL;</a:t>
            </a:r>
            <a:endParaRPr lang="zh-TW" altLang="en-US" dirty="0"/>
          </a:p>
        </p:txBody>
      </p:sp>
      <p:sp>
        <p:nvSpPr>
          <p:cNvPr id="5" name="投影片編號版面配置區 4">
            <a:extLst>
              <a:ext uri="{FF2B5EF4-FFF2-40B4-BE49-F238E27FC236}">
                <a16:creationId xmlns:a16="http://schemas.microsoft.com/office/drawing/2014/main" id="{DDE7403D-A3EA-AE40-A239-1D6B99162EF9}"/>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54</a:t>
            </a:fld>
            <a:endParaRPr lang="zh-TW" altLang="en-US">
              <a:solidFill>
                <a:prstClr val="white"/>
              </a:solidFill>
            </a:endParaRPr>
          </a:p>
        </p:txBody>
      </p:sp>
    </p:spTree>
    <p:extLst>
      <p:ext uri="{BB962C8B-B14F-4D97-AF65-F5344CB8AC3E}">
        <p14:creationId xmlns:p14="http://schemas.microsoft.com/office/powerpoint/2010/main" val="173845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DDE7403D-A3EA-AE40-A239-1D6B99162EF9}"/>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55</a:t>
            </a:fld>
            <a:endParaRPr lang="zh-TW" altLang="en-US">
              <a:solidFill>
                <a:prstClr val="white"/>
              </a:solidFill>
            </a:endParaRPr>
          </a:p>
        </p:txBody>
      </p:sp>
      <p:sp>
        <p:nvSpPr>
          <p:cNvPr id="7" name="文字方塊 6">
            <a:extLst>
              <a:ext uri="{FF2B5EF4-FFF2-40B4-BE49-F238E27FC236}">
                <a16:creationId xmlns:a16="http://schemas.microsoft.com/office/drawing/2014/main" id="{72E88ADD-61D2-A32D-0FEF-32519BD7B515}"/>
              </a:ext>
            </a:extLst>
          </p:cNvPr>
          <p:cNvSpPr txBox="1"/>
          <p:nvPr/>
        </p:nvSpPr>
        <p:spPr>
          <a:xfrm>
            <a:off x="2123728" y="8037"/>
            <a:ext cx="7560840" cy="584775"/>
          </a:xfrm>
          <a:prstGeom prst="rect">
            <a:avLst/>
          </a:prstGeom>
          <a:noFill/>
        </p:spPr>
        <p:txBody>
          <a:bodyPr wrap="square">
            <a:spAutoFit/>
          </a:bodyPr>
          <a:lstStyle/>
          <a:p>
            <a:r>
              <a:rPr lang="en-US" altLang="zh-TW" sz="3200" dirty="0" err="1">
                <a:latin typeface="微軟正黑體" panose="020B0604030504040204" pitchFamily="34" charset="-120"/>
                <a:ea typeface="微軟正黑體" panose="020B0604030504040204" pitchFamily="34" charset="-120"/>
              </a:rPr>
              <a:t>img</a:t>
            </a:r>
            <a:r>
              <a:rPr lang="zh-TW" altLang="en-US" sz="3200" dirty="0">
                <a:latin typeface="微軟正黑體" panose="020B0604030504040204" pitchFamily="34" charset="-120"/>
                <a:ea typeface="微軟正黑體" panose="020B0604030504040204" pitchFamily="34" charset="-120"/>
              </a:rPr>
              <a:t>的</a:t>
            </a:r>
            <a:r>
              <a:rPr lang="en-US" altLang="zh-TW" sz="3200" dirty="0" err="1">
                <a:latin typeface="微軟正黑體" panose="020B0604030504040204" pitchFamily="34" charset="-120"/>
                <a:ea typeface="微軟正黑體" panose="020B0604030504040204" pitchFamily="34" charset="-120"/>
              </a:rPr>
              <a:t>src</a:t>
            </a:r>
            <a:r>
              <a:rPr lang="zh-TW" altLang="en-US" sz="3200" dirty="0">
                <a:latin typeface="微軟正黑體" panose="020B0604030504040204" pitchFamily="34" charset="-120"/>
                <a:ea typeface="微軟正黑體" panose="020B0604030504040204" pitchFamily="34" charset="-120"/>
              </a:rPr>
              <a:t>中，使用相對路徑</a:t>
            </a:r>
          </a:p>
        </p:txBody>
      </p:sp>
      <p:sp>
        <p:nvSpPr>
          <p:cNvPr id="9" name="文字方塊 8">
            <a:extLst>
              <a:ext uri="{FF2B5EF4-FFF2-40B4-BE49-F238E27FC236}">
                <a16:creationId xmlns:a16="http://schemas.microsoft.com/office/drawing/2014/main" id="{7E96387D-3EB1-40DE-1DA0-88AE3C493A05}"/>
              </a:ext>
            </a:extLst>
          </p:cNvPr>
          <p:cNvSpPr txBox="1"/>
          <p:nvPr/>
        </p:nvSpPr>
        <p:spPr>
          <a:xfrm>
            <a:off x="107504" y="595709"/>
            <a:ext cx="8772541" cy="6001643"/>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&lt;script setup&gt;</a:t>
            </a:r>
          </a:p>
          <a:p>
            <a:r>
              <a:rPr lang="en-US" altLang="zh-TW" sz="1600" dirty="0">
                <a:solidFill>
                  <a:srgbClr val="FF0000"/>
                </a:solidFill>
                <a:latin typeface="微軟正黑體" panose="020B0604030504040204" pitchFamily="34" charset="-120"/>
                <a:ea typeface="微軟正黑體" panose="020B0604030504040204" pitchFamily="34" charset="-120"/>
              </a:rPr>
              <a:t>import {ref} from '</a:t>
            </a:r>
            <a:r>
              <a:rPr lang="en-US" altLang="zh-TW" sz="1600" dirty="0" err="1">
                <a:solidFill>
                  <a:srgbClr val="FF0000"/>
                </a:solidFill>
                <a:latin typeface="微軟正黑體" panose="020B0604030504040204" pitchFamily="34" charset="-120"/>
                <a:ea typeface="微軟正黑體" panose="020B0604030504040204" pitchFamily="34" charset="-120"/>
              </a:rPr>
              <a:t>vue</a:t>
            </a:r>
            <a:r>
              <a:rPr lang="en-US" altLang="zh-TW" sz="1600" dirty="0">
                <a:solidFill>
                  <a:srgbClr val="FF0000"/>
                </a:solidFill>
                <a:latin typeface="微軟正黑體" panose="020B0604030504040204" pitchFamily="34" charset="-120"/>
                <a:ea typeface="微軟正黑體" panose="020B0604030504040204" pitchFamily="34" charset="-120"/>
              </a:rPr>
              <a:t>'</a:t>
            </a:r>
          </a:p>
          <a:p>
            <a:r>
              <a:rPr lang="en-US" altLang="zh-TW" sz="1600" dirty="0">
                <a:solidFill>
                  <a:srgbClr val="FF0000"/>
                </a:solidFill>
                <a:latin typeface="微軟正黑體" panose="020B0604030504040204" pitchFamily="34" charset="-120"/>
                <a:ea typeface="微軟正黑體" panose="020B0604030504040204" pitchFamily="34" charset="-120"/>
              </a:rPr>
              <a:t>import </a:t>
            </a:r>
            <a:r>
              <a:rPr lang="en-US" altLang="zh-TW" sz="1600" dirty="0" err="1">
                <a:solidFill>
                  <a:srgbClr val="FF0000"/>
                </a:solidFill>
                <a:latin typeface="微軟正黑體" panose="020B0604030504040204" pitchFamily="34" charset="-120"/>
                <a:ea typeface="微軟正黑體" panose="020B0604030504040204" pitchFamily="34" charset="-120"/>
              </a:rPr>
              <a:t>aaURL</a:t>
            </a:r>
            <a:r>
              <a:rPr lang="en-US" altLang="zh-TW" sz="1600" dirty="0">
                <a:solidFill>
                  <a:srgbClr val="FF0000"/>
                </a:solidFill>
                <a:latin typeface="微軟正黑體" panose="020B0604030504040204" pitchFamily="34" charset="-120"/>
                <a:ea typeface="微軟正黑體" panose="020B0604030504040204" pitchFamily="34" charset="-120"/>
              </a:rPr>
              <a:t> from '../assets/</a:t>
            </a:r>
            <a:r>
              <a:rPr lang="en-US" altLang="zh-TW" sz="1600" dirty="0" err="1">
                <a:solidFill>
                  <a:srgbClr val="FF0000"/>
                </a:solidFill>
                <a:latin typeface="微軟正黑體" panose="020B0604030504040204" pitchFamily="34" charset="-120"/>
                <a:ea typeface="微軟正黑體" panose="020B0604030504040204" pitchFamily="34" charset="-120"/>
              </a:rPr>
              <a:t>imgs</a:t>
            </a:r>
            <a:r>
              <a:rPr lang="en-US" altLang="zh-TW" sz="1600" dirty="0">
                <a:solidFill>
                  <a:srgbClr val="FF0000"/>
                </a:solidFill>
                <a:latin typeface="微軟正黑體" panose="020B0604030504040204" pitchFamily="34" charset="-120"/>
                <a:ea typeface="微軟正黑體" panose="020B0604030504040204" pitchFamily="34" charset="-120"/>
              </a:rPr>
              <a:t>/aa.png’  </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方法</a:t>
            </a:r>
            <a:r>
              <a:rPr lang="en-US" altLang="zh-TW" sz="1600" dirty="0">
                <a:latin typeface="微軟正黑體" panose="020B0604030504040204" pitchFamily="34" charset="-120"/>
                <a:ea typeface="微軟正黑體" panose="020B0604030504040204" pitchFamily="34" charset="-120"/>
              </a:rPr>
              <a:t>1</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const list = </a:t>
            </a:r>
            <a:r>
              <a:rPr lang="en-US" altLang="zh-TW" sz="1600" dirty="0">
                <a:solidFill>
                  <a:srgbClr val="FF0000"/>
                </a:solidFill>
                <a:latin typeface="微軟正黑體" panose="020B0604030504040204" pitchFamily="34" charset="-120"/>
                <a:ea typeface="微軟正黑體" panose="020B0604030504040204" pitchFamily="34" charset="-120"/>
              </a:rPr>
              <a:t>ref</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  </a:t>
            </a:r>
            <a:r>
              <a:rPr lang="en-US" altLang="zh-TW" sz="1600" dirty="0" err="1">
                <a:latin typeface="微軟正黑體" panose="020B0604030504040204" pitchFamily="34" charset="-120"/>
                <a:ea typeface="微軟正黑體" panose="020B0604030504040204" pitchFamily="34" charset="-120"/>
              </a:rPr>
              <a:t>name:'aa</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url: </a:t>
            </a:r>
            <a:r>
              <a:rPr lang="en-US" altLang="zh-TW" sz="1600" dirty="0" err="1">
                <a:solidFill>
                  <a:srgbClr val="FF0000"/>
                </a:solidFill>
                <a:latin typeface="微軟正黑體" panose="020B0604030504040204" pitchFamily="34" charset="-120"/>
                <a:ea typeface="微軟正黑體" panose="020B0604030504040204" pitchFamily="34" charset="-120"/>
              </a:rPr>
              <a:t>aaURL</a:t>
            </a:r>
            <a:r>
              <a:rPr lang="en-US" altLang="zh-TW" sz="1600" dirty="0">
                <a:latin typeface="微軟正黑體" panose="020B0604030504040204" pitchFamily="34" charset="-120"/>
                <a:ea typeface="微軟正黑體" panose="020B0604030504040204" pitchFamily="34" charset="-120"/>
              </a:rPr>
              <a:t> },</a:t>
            </a:r>
          </a:p>
          <a:p>
            <a:r>
              <a:rPr lang="en-US" altLang="zh-TW" sz="1600" dirty="0">
                <a:latin typeface="微軟正黑體" panose="020B0604030504040204" pitchFamily="34" charset="-120"/>
                <a:ea typeface="微軟正黑體" panose="020B0604030504040204" pitchFamily="34" charset="-120"/>
              </a:rPr>
              <a:t>    {  </a:t>
            </a:r>
            <a:r>
              <a:rPr lang="en-US" altLang="zh-TW" sz="1600" dirty="0" err="1">
                <a:latin typeface="微軟正黑體" panose="020B0604030504040204" pitchFamily="34" charset="-120"/>
                <a:ea typeface="微軟正黑體" panose="020B0604030504040204" pitchFamily="34" charset="-120"/>
              </a:rPr>
              <a:t>name:'bb</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url: </a:t>
            </a:r>
            <a:r>
              <a:rPr lang="en-US" altLang="zh-TW" sz="1600" dirty="0">
                <a:solidFill>
                  <a:srgbClr val="FF0000"/>
                </a:solidFill>
                <a:latin typeface="微軟正黑體" panose="020B0604030504040204" pitchFamily="34" charset="-120"/>
                <a:ea typeface="微軟正黑體" panose="020B0604030504040204" pitchFamily="34" charset="-120"/>
              </a:rPr>
              <a:t>new URL('../assets/</a:t>
            </a:r>
            <a:r>
              <a:rPr lang="en-US" altLang="zh-TW" sz="1600" dirty="0" err="1">
                <a:solidFill>
                  <a:srgbClr val="FF0000"/>
                </a:solidFill>
                <a:latin typeface="微軟正黑體" panose="020B0604030504040204" pitchFamily="34" charset="-120"/>
                <a:ea typeface="微軟正黑體" panose="020B0604030504040204" pitchFamily="34" charset="-120"/>
              </a:rPr>
              <a:t>imgs</a:t>
            </a:r>
            <a:r>
              <a:rPr lang="en-US" altLang="zh-TW" sz="1600" dirty="0">
                <a:solidFill>
                  <a:srgbClr val="FF0000"/>
                </a:solidFill>
                <a:latin typeface="微軟正黑體" panose="020B0604030504040204" pitchFamily="34" charset="-120"/>
                <a:ea typeface="微軟正黑體" panose="020B0604030504040204" pitchFamily="34" charset="-120"/>
              </a:rPr>
              <a:t>/bb.png', import.meta.url).</a:t>
            </a:r>
            <a:r>
              <a:rPr lang="en-US" altLang="zh-TW" sz="1600" dirty="0" err="1">
                <a:solidFill>
                  <a:srgbClr val="FF0000"/>
                </a:solidFill>
                <a:latin typeface="微軟正黑體" panose="020B0604030504040204" pitchFamily="34" charset="-120"/>
                <a:ea typeface="微軟正黑體" panose="020B0604030504040204" pitchFamily="34" charset="-120"/>
              </a:rPr>
              <a:t>href</a:t>
            </a:r>
            <a:r>
              <a:rPr lang="en-US" altLang="zh-TW" sz="1600" dirty="0">
                <a:latin typeface="微軟正黑體" panose="020B0604030504040204" pitchFamily="34" charset="-120"/>
                <a:ea typeface="微軟正黑體" panose="020B0604030504040204" pitchFamily="34" charset="-120"/>
              </a:rPr>
              <a:t> }, // </a:t>
            </a:r>
            <a:r>
              <a:rPr lang="zh-TW" altLang="en-US" sz="1600" dirty="0">
                <a:latin typeface="微軟正黑體" panose="020B0604030504040204" pitchFamily="34" charset="-120"/>
                <a:ea typeface="微軟正黑體" panose="020B0604030504040204" pitchFamily="34" charset="-120"/>
              </a:rPr>
              <a:t>方法</a:t>
            </a:r>
            <a:r>
              <a:rPr lang="en-US" altLang="zh-TW" sz="1600" dirty="0">
                <a:latin typeface="微軟正黑體" panose="020B0604030504040204" pitchFamily="34" charset="-120"/>
                <a:ea typeface="微軟正黑體" panose="020B0604030504040204" pitchFamily="34" charset="-120"/>
              </a:rPr>
              <a:t>2</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latin typeface="微軟正黑體" panose="020B0604030504040204" pitchFamily="34" charset="-120"/>
                <a:ea typeface="微軟正黑體" panose="020B0604030504040204" pitchFamily="34" charset="-120"/>
              </a:rPr>
              <a:t>&lt;/script&gt;</a:t>
            </a:r>
          </a:p>
          <a:p>
            <a:r>
              <a:rPr lang="en-US" altLang="zh-TW" sz="1600" dirty="0">
                <a:latin typeface="微軟正黑體" panose="020B0604030504040204" pitchFamily="34" charset="-120"/>
                <a:ea typeface="微軟正黑體" panose="020B0604030504040204" pitchFamily="34" charset="-120"/>
              </a:rPr>
              <a:t>&lt;template&gt;</a:t>
            </a:r>
          </a:p>
          <a:p>
            <a:r>
              <a:rPr lang="en-US" altLang="zh-TW" sz="1600" dirty="0">
                <a:latin typeface="微軟正黑體" panose="020B0604030504040204" pitchFamily="34" charset="-120"/>
                <a:ea typeface="微軟正黑體" panose="020B0604030504040204" pitchFamily="34" charset="-120"/>
              </a:rPr>
              <a:t>    &lt;div&gt;</a:t>
            </a:r>
          </a:p>
          <a:p>
            <a:r>
              <a:rPr lang="en-US" altLang="zh-TW" sz="1600" dirty="0">
                <a:latin typeface="微軟正黑體" panose="020B0604030504040204" pitchFamily="34" charset="-120"/>
                <a:ea typeface="微軟正黑體" panose="020B0604030504040204" pitchFamily="34" charset="-120"/>
              </a:rPr>
              <a:t>        &lt;</a:t>
            </a:r>
            <a:r>
              <a:rPr lang="en-US" altLang="zh-TW" sz="1600" dirty="0" err="1">
                <a:latin typeface="微軟正黑體" panose="020B0604030504040204" pitchFamily="34" charset="-120"/>
                <a:ea typeface="微軟正黑體" panose="020B0604030504040204" pitchFamily="34" charset="-120"/>
              </a:rPr>
              <a:t>ul</a:t>
            </a:r>
            <a:r>
              <a:rPr lang="en-US" altLang="zh-TW" sz="1600" dirty="0">
                <a:latin typeface="微軟正黑體" panose="020B0604030504040204" pitchFamily="34" charset="-120"/>
                <a:ea typeface="微軟正黑體" panose="020B0604030504040204" pitchFamily="34" charset="-120"/>
              </a:rPr>
              <a:t>&gt;</a:t>
            </a:r>
          </a:p>
          <a:p>
            <a:r>
              <a:rPr lang="en-US" altLang="zh-TW" sz="1600" dirty="0">
                <a:latin typeface="微軟正黑體" panose="020B0604030504040204" pitchFamily="34" charset="-120"/>
                <a:ea typeface="微軟正黑體" panose="020B0604030504040204" pitchFamily="34" charset="-120"/>
              </a:rPr>
              <a:t>            &lt;li </a:t>
            </a:r>
            <a:r>
              <a:rPr lang="en-US" altLang="zh-TW" sz="1600" dirty="0">
                <a:solidFill>
                  <a:srgbClr val="FF0000"/>
                </a:solidFill>
                <a:latin typeface="微軟正黑體" panose="020B0604030504040204" pitchFamily="34" charset="-120"/>
                <a:ea typeface="微軟正黑體" panose="020B0604030504040204" pitchFamily="34" charset="-120"/>
              </a:rPr>
              <a:t>v-for="(</a:t>
            </a:r>
            <a:r>
              <a:rPr lang="en-US" altLang="zh-TW" sz="1600" dirty="0" err="1">
                <a:solidFill>
                  <a:srgbClr val="FF0000"/>
                </a:solidFill>
                <a:latin typeface="微軟正黑體" panose="020B0604030504040204" pitchFamily="34" charset="-120"/>
                <a:ea typeface="微軟正黑體" panose="020B0604030504040204" pitchFamily="34" charset="-120"/>
              </a:rPr>
              <a:t>item,index</a:t>
            </a:r>
            <a:r>
              <a:rPr lang="en-US" altLang="zh-TW" sz="1600" dirty="0">
                <a:solidFill>
                  <a:srgbClr val="FF0000"/>
                </a:solidFill>
                <a:latin typeface="微軟正黑體" panose="020B0604030504040204" pitchFamily="34" charset="-120"/>
                <a:ea typeface="微軟正黑體" panose="020B0604030504040204" pitchFamily="34" charset="-120"/>
              </a:rPr>
              <a:t>) in list" :key="'</a:t>
            </a:r>
            <a:r>
              <a:rPr lang="en-US" altLang="zh-TW" sz="1600" dirty="0" err="1">
                <a:solidFill>
                  <a:srgbClr val="FF0000"/>
                </a:solidFill>
                <a:latin typeface="微軟正黑體" panose="020B0604030504040204" pitchFamily="34" charset="-120"/>
                <a:ea typeface="微軟正黑體" panose="020B0604030504040204" pitchFamily="34" charset="-120"/>
              </a:rPr>
              <a:t>list'+index</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&gt;</a:t>
            </a:r>
          </a:p>
          <a:p>
            <a:r>
              <a:rPr lang="en-US" altLang="zh-TW" sz="1600" dirty="0">
                <a:latin typeface="微軟正黑體" panose="020B0604030504040204" pitchFamily="34" charset="-120"/>
                <a:ea typeface="微軟正黑體" panose="020B0604030504040204" pitchFamily="34" charset="-120"/>
              </a:rPr>
              <a:t>                </a:t>
            </a:r>
            <a:r>
              <a:rPr lang="en-US" altLang="zh-TW" sz="1600" dirty="0">
                <a:solidFill>
                  <a:srgbClr val="FF0000"/>
                </a:solidFill>
                <a:latin typeface="微軟正黑體" panose="020B0604030504040204" pitchFamily="34" charset="-120"/>
                <a:ea typeface="微軟正黑體" panose="020B0604030504040204" pitchFamily="34" charset="-120"/>
              </a:rPr>
              <a:t>&lt;</a:t>
            </a:r>
            <a:r>
              <a:rPr lang="en-US" altLang="zh-TW" sz="1600" dirty="0" err="1">
                <a:solidFill>
                  <a:srgbClr val="FF0000"/>
                </a:solidFill>
                <a:latin typeface="微軟正黑體" panose="020B0604030504040204" pitchFamily="34" charset="-120"/>
                <a:ea typeface="微軟正黑體" panose="020B0604030504040204" pitchFamily="34" charset="-120"/>
              </a:rPr>
              <a:t>img</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="item.url" alt=""&gt;</a:t>
            </a:r>
          </a:p>
          <a:p>
            <a:r>
              <a:rPr lang="en-US" altLang="zh-TW" sz="1600" dirty="0">
                <a:latin typeface="微軟正黑體" panose="020B0604030504040204" pitchFamily="34" charset="-120"/>
                <a:ea typeface="微軟正黑體" panose="020B0604030504040204" pitchFamily="34" charset="-120"/>
              </a:rPr>
              <a:t>            &lt;/li&gt;</a:t>
            </a:r>
          </a:p>
          <a:p>
            <a:r>
              <a:rPr lang="en-US" altLang="zh-TW" sz="1600" dirty="0">
                <a:latin typeface="微軟正黑體" panose="020B0604030504040204" pitchFamily="34" charset="-120"/>
                <a:ea typeface="微軟正黑體" panose="020B0604030504040204" pitchFamily="34" charset="-120"/>
              </a:rPr>
              <a:t>        &lt;/</a:t>
            </a:r>
            <a:r>
              <a:rPr lang="en-US" altLang="zh-TW" sz="1600" dirty="0" err="1">
                <a:latin typeface="微軟正黑體" panose="020B0604030504040204" pitchFamily="34" charset="-120"/>
                <a:ea typeface="微軟正黑體" panose="020B0604030504040204" pitchFamily="34" charset="-120"/>
              </a:rPr>
              <a:t>ul</a:t>
            </a:r>
            <a:r>
              <a:rPr lang="en-US" altLang="zh-TW" sz="1600" dirty="0">
                <a:latin typeface="微軟正黑體" panose="020B0604030504040204" pitchFamily="34" charset="-120"/>
                <a:ea typeface="微軟正黑體" panose="020B0604030504040204" pitchFamily="34" charset="-120"/>
              </a:rPr>
              <a:t>&gt;</a:t>
            </a:r>
          </a:p>
          <a:p>
            <a:r>
              <a:rPr lang="en-US" altLang="zh-TW" sz="1600" dirty="0">
                <a:latin typeface="微軟正黑體" panose="020B0604030504040204" pitchFamily="34" charset="-120"/>
                <a:ea typeface="微軟正黑體" panose="020B0604030504040204" pitchFamily="34" charset="-120"/>
              </a:rPr>
              <a:t>    &lt;/div&gt;</a:t>
            </a:r>
          </a:p>
          <a:p>
            <a:r>
              <a:rPr lang="en-US" altLang="zh-TW" sz="1600" dirty="0">
                <a:latin typeface="微軟正黑體" panose="020B0604030504040204" pitchFamily="34" charset="-120"/>
                <a:ea typeface="微軟正黑體" panose="020B0604030504040204" pitchFamily="34" charset="-120"/>
              </a:rPr>
              <a:t>&lt;/template&gt;</a:t>
            </a:r>
          </a:p>
          <a:p>
            <a:endParaRPr lang="en-US" altLang="zh-TW" sz="160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註</a:t>
            </a:r>
            <a:r>
              <a:rPr lang="en-US" altLang="zh-TW" sz="1600" b="1" dirty="0">
                <a:latin typeface="微軟正黑體" panose="020B0604030504040204" pitchFamily="34" charset="-120"/>
                <a:ea typeface="微軟正黑體" panose="020B0604030504040204" pitchFamily="34" charset="-120"/>
              </a:rPr>
              <a:t>: </a:t>
            </a:r>
            <a:r>
              <a:rPr lang="zh-TW" altLang="en-US" sz="1600" b="1" i="0" dirty="0">
                <a:solidFill>
                  <a:srgbClr val="303233"/>
                </a:solidFill>
                <a:effectLst/>
                <a:latin typeface="微軟正黑體" panose="020B0604030504040204" pitchFamily="34" charset="-120"/>
                <a:ea typeface="微軟正黑體" panose="020B0604030504040204" pitchFamily="34" charset="-120"/>
              </a:rPr>
              <a:t>方法二可以寫成 </a:t>
            </a:r>
            <a:r>
              <a:rPr lang="en-US" altLang="zh-TW" sz="1600" b="1" i="0" dirty="0">
                <a:solidFill>
                  <a:srgbClr val="303233"/>
                </a:solidFill>
                <a:effectLst/>
                <a:latin typeface="微軟正黑體" panose="020B0604030504040204" pitchFamily="34" charset="-120"/>
                <a:ea typeface="微軟正黑體" panose="020B0604030504040204" pitchFamily="34" charset="-120"/>
              </a:rPr>
              <a:t>function</a:t>
            </a:r>
            <a:endParaRPr lang="en-US" altLang="zh-TW" sz="1600" b="1"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function </a:t>
            </a:r>
            <a:r>
              <a:rPr lang="en-US" altLang="zh-TW" sz="1600" dirty="0" err="1">
                <a:latin typeface="微軟正黑體" panose="020B0604030504040204" pitchFamily="34" charset="-120"/>
                <a:ea typeface="微軟正黑體" panose="020B0604030504040204" pitchFamily="34" charset="-120"/>
              </a:rPr>
              <a:t>toURL</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relativePath</a:t>
            </a:r>
            <a:r>
              <a:rPr lang="en-US" altLang="zh-TW" sz="1600" dirty="0">
                <a:latin typeface="微軟正黑體" panose="020B0604030504040204" pitchFamily="34" charset="-120"/>
                <a:ea typeface="微軟正黑體" panose="020B0604030504040204" pitchFamily="34" charset="-120"/>
              </a:rPr>
              <a:t>) {</a:t>
            </a:r>
          </a:p>
          <a:p>
            <a:r>
              <a:rPr lang="en-US" altLang="zh-TW" sz="1600" dirty="0">
                <a:latin typeface="微軟正黑體" panose="020B0604030504040204" pitchFamily="34" charset="-120"/>
                <a:ea typeface="微軟正黑體" panose="020B0604030504040204" pitchFamily="34" charset="-120"/>
              </a:rPr>
              <a:t>  </a:t>
            </a:r>
            <a:r>
              <a:rPr lang="en-US" altLang="zh-TW" sz="1600" dirty="0">
                <a:solidFill>
                  <a:srgbClr val="FF0000"/>
                </a:solidFill>
                <a:latin typeface="微軟正黑體" panose="020B0604030504040204" pitchFamily="34" charset="-120"/>
                <a:ea typeface="微軟正黑體" panose="020B0604030504040204" pitchFamily="34" charset="-120"/>
              </a:rPr>
              <a:t>return new URL(</a:t>
            </a:r>
            <a:r>
              <a:rPr lang="en-US" altLang="zh-TW" sz="1600" dirty="0" err="1">
                <a:solidFill>
                  <a:srgbClr val="FF0000"/>
                </a:solidFill>
                <a:latin typeface="微軟正黑體" panose="020B0604030504040204" pitchFamily="34" charset="-120"/>
                <a:ea typeface="微軟正黑體" panose="020B0604030504040204" pitchFamily="34" charset="-120"/>
              </a:rPr>
              <a:t>relativePath</a:t>
            </a:r>
            <a:r>
              <a:rPr lang="en-US" altLang="zh-TW" sz="1600" dirty="0">
                <a:solidFill>
                  <a:srgbClr val="FF0000"/>
                </a:solidFill>
                <a:latin typeface="微軟正黑體" panose="020B0604030504040204" pitchFamily="34" charset="-120"/>
                <a:ea typeface="微軟正黑體" panose="020B0604030504040204" pitchFamily="34" charset="-120"/>
              </a:rPr>
              <a:t>, import.meta.url).</a:t>
            </a:r>
            <a:r>
              <a:rPr lang="en-US" altLang="zh-TW" sz="1600" dirty="0" err="1">
                <a:solidFill>
                  <a:srgbClr val="FF0000"/>
                </a:solidFill>
                <a:latin typeface="微軟正黑體" panose="020B0604030504040204" pitchFamily="34" charset="-120"/>
                <a:ea typeface="微軟正黑體" panose="020B0604030504040204" pitchFamily="34" charset="-120"/>
              </a:rPr>
              <a:t>href</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49088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11C07BB3-BE33-BC0A-66B7-242817992B4B}"/>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56</a:t>
            </a:fld>
            <a:endParaRPr lang="zh-TW" altLang="en-US">
              <a:solidFill>
                <a:prstClr val="white"/>
              </a:solidFill>
            </a:endParaRPr>
          </a:p>
        </p:txBody>
      </p:sp>
      <p:sp>
        <p:nvSpPr>
          <p:cNvPr id="2" name="文字方塊 1">
            <a:extLst>
              <a:ext uri="{FF2B5EF4-FFF2-40B4-BE49-F238E27FC236}">
                <a16:creationId xmlns:a16="http://schemas.microsoft.com/office/drawing/2014/main" id="{DAF87253-3351-D3BD-7494-D88B506C6E8F}"/>
              </a:ext>
            </a:extLst>
          </p:cNvPr>
          <p:cNvSpPr txBox="1"/>
          <p:nvPr/>
        </p:nvSpPr>
        <p:spPr>
          <a:xfrm>
            <a:off x="1907704" y="21973"/>
            <a:ext cx="7944957"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在 </a:t>
            </a:r>
            <a:r>
              <a:rPr lang="en-US" altLang="zh-TW" sz="2800" dirty="0">
                <a:latin typeface="微軟正黑體" panose="020B0604030504040204" pitchFamily="34" charset="-120"/>
                <a:ea typeface="微軟正黑體" panose="020B0604030504040204" pitchFamily="34" charset="-120"/>
              </a:rPr>
              <a:t>Vue cli 2 </a:t>
            </a:r>
            <a:r>
              <a:rPr lang="zh-TW" altLang="en-US" sz="2800" dirty="0">
                <a:latin typeface="微軟正黑體" panose="020B0604030504040204" pitchFamily="34" charset="-120"/>
                <a:ea typeface="微軟正黑體" panose="020B0604030504040204" pitchFamily="34" charset="-120"/>
              </a:rPr>
              <a:t>及</a:t>
            </a:r>
            <a:r>
              <a:rPr lang="en-US" altLang="zh-TW" sz="2800" dirty="0">
                <a:latin typeface="微軟正黑體" panose="020B0604030504040204" pitchFamily="34" charset="-120"/>
                <a:ea typeface="微軟正黑體" panose="020B0604030504040204" pitchFamily="34" charset="-120"/>
              </a:rPr>
              <a:t>package.js </a:t>
            </a:r>
            <a:r>
              <a:rPr lang="zh-TW" altLang="en-US" sz="2800" dirty="0">
                <a:latin typeface="微軟正黑體" panose="020B0604030504040204" pitchFamily="34" charset="-120"/>
                <a:ea typeface="微軟正黑體" panose="020B0604030504040204" pitchFamily="34" charset="-120"/>
              </a:rPr>
              <a:t>使用 </a:t>
            </a:r>
            <a:r>
              <a:rPr lang="en-US" altLang="zh-TW" sz="2800" dirty="0">
                <a:latin typeface="微軟正黑體" panose="020B0604030504040204" pitchFamily="34" charset="-120"/>
                <a:ea typeface="微軟正黑體" panose="020B0604030504040204" pitchFamily="34" charset="-120"/>
              </a:rPr>
              <a:t>TypeScript</a:t>
            </a:r>
            <a:endParaRPr lang="zh-TW" altLang="en-US" sz="16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A775DBEF-C6BD-A482-6471-6ACC4F091CE5}"/>
              </a:ext>
            </a:extLst>
          </p:cNvPr>
          <p:cNvSpPr txBox="1"/>
          <p:nvPr/>
        </p:nvSpPr>
        <p:spPr>
          <a:xfrm>
            <a:off x="1115616" y="2852936"/>
            <a:ext cx="5544616" cy="576064"/>
          </a:xfrm>
          <a:prstGeom prst="rect">
            <a:avLst/>
          </a:prstGeom>
          <a:noFill/>
        </p:spPr>
        <p:txBody>
          <a:bodyPr wrap="square" rtlCol="0">
            <a:spAutoFit/>
          </a:bodyPr>
          <a:lstStyle/>
          <a:p>
            <a:endParaRPr lang="zh-TW" altLang="en-US" dirty="0"/>
          </a:p>
        </p:txBody>
      </p:sp>
      <p:sp>
        <p:nvSpPr>
          <p:cNvPr id="6" name="Rectangle 2">
            <a:extLst>
              <a:ext uri="{FF2B5EF4-FFF2-40B4-BE49-F238E27FC236}">
                <a16:creationId xmlns:a16="http://schemas.microsoft.com/office/drawing/2014/main" id="{B8C618C7-9A74-DAAB-E3A2-EDE726816B99}"/>
              </a:ext>
            </a:extLst>
          </p:cNvPr>
          <p:cNvSpPr>
            <a:spLocks noChangeArrowheads="1"/>
          </p:cNvSpPr>
          <p:nvPr/>
        </p:nvSpPr>
        <p:spPr bwMode="auto">
          <a:xfrm>
            <a:off x="-10719" y="-910648"/>
            <a:ext cx="9649072" cy="8679299"/>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TW" b="1" dirty="0">
                <a:latin typeface="微軟正黑體" panose="020B0604030504040204" pitchFamily="34" charset="-120"/>
                <a:ea typeface="微軟正黑體" panose="020B0604030504040204" pitchFamily="34" charset="-120"/>
              </a:rPr>
              <a:t>1.</a:t>
            </a:r>
            <a:r>
              <a:rPr lang="zh-TW" altLang="zh-TW" b="1" dirty="0">
                <a:latin typeface="微軟正黑體" panose="020B0604030504040204" pitchFamily="34" charset="-120"/>
                <a:ea typeface="微軟正黑體" panose="020B0604030504040204" pitchFamily="34" charset="-120"/>
              </a:rPr>
              <a:t>generate a basic tsconfig.json file by running:</a:t>
            </a:r>
            <a:endParaRPr lang="en-US" altLang="zh-TW" b="1" dirty="0">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0" i="0" u="none" strike="noStrike" cap="none" normalizeH="0" baseline="0" dirty="0">
                <a:ln>
                  <a:noFill/>
                </a:ln>
                <a:solidFill>
                  <a:schemeClr val="tx1"/>
                </a:solidFill>
                <a:effectLst/>
                <a:latin typeface="Arial" panose="020B0604020202020204" pitchFamily="34" charset="0"/>
              </a:rPr>
              <a:t>       </a:t>
            </a:r>
            <a:r>
              <a:rPr kumimoji="0" lang="en-US" altLang="zh-TW" b="0" i="0" u="none" strike="noStrike" cap="none" normalizeH="0" baseline="0" dirty="0" err="1">
                <a:ln>
                  <a:noFill/>
                </a:ln>
                <a:solidFill>
                  <a:srgbClr val="FF0000"/>
                </a:solidFill>
                <a:effectLst/>
                <a:latin typeface="Arial" panose="020B0604020202020204" pitchFamily="34" charset="0"/>
              </a:rPr>
              <a:t>npx</a:t>
            </a:r>
            <a:r>
              <a:rPr kumimoji="0" lang="en-US" altLang="zh-TW" b="0" i="0" u="none" strike="noStrike" cap="none" normalizeH="0" baseline="0" dirty="0">
                <a:ln>
                  <a:noFill/>
                </a:ln>
                <a:solidFill>
                  <a:srgbClr val="FF0000"/>
                </a:solidFill>
                <a:effectLst/>
                <a:latin typeface="Arial" panose="020B0604020202020204" pitchFamily="34" charset="0"/>
              </a:rPr>
              <a:t> </a:t>
            </a:r>
            <a:r>
              <a:rPr kumimoji="0" lang="en-US" altLang="zh-TW" b="0" i="0" u="none" strike="noStrike" cap="none" normalizeH="0" baseline="0" dirty="0" err="1">
                <a:ln>
                  <a:noFill/>
                </a:ln>
                <a:solidFill>
                  <a:srgbClr val="FF0000"/>
                </a:solidFill>
                <a:effectLst/>
                <a:latin typeface="Arial" panose="020B0604020202020204" pitchFamily="34" charset="0"/>
              </a:rPr>
              <a:t>tsc</a:t>
            </a:r>
            <a:r>
              <a:rPr kumimoji="0" lang="en-US" altLang="zh-TW" b="0" i="0" u="none" strike="noStrike" cap="none" normalizeH="0" baseline="0" dirty="0">
                <a:ln>
                  <a:noFill/>
                </a:ln>
                <a:solidFill>
                  <a:srgbClr val="FF0000"/>
                </a:solidFill>
                <a:effectLst/>
                <a:latin typeface="Arial" panose="020B0604020202020204" pitchFamily="34" charset="0"/>
              </a:rPr>
              <a:t> --</a:t>
            </a:r>
            <a:r>
              <a:rPr kumimoji="0" lang="en-US" altLang="zh-TW" b="0" i="0" u="none" strike="noStrike" cap="none" normalizeH="0" baseline="0" dirty="0" err="1">
                <a:ln>
                  <a:noFill/>
                </a:ln>
                <a:solidFill>
                  <a:srgbClr val="FF0000"/>
                </a:solidFill>
                <a:effectLst/>
                <a:latin typeface="Arial" panose="020B0604020202020204" pitchFamily="34" charset="0"/>
              </a:rPr>
              <a:t>init</a:t>
            </a:r>
            <a:r>
              <a:rPr kumimoji="0" lang="zh-TW" altLang="zh-TW" b="0" i="0" u="none" strike="noStrike" cap="none" normalizeH="0" baseline="0" dirty="0">
                <a:ln>
                  <a:noFill/>
                </a:ln>
                <a:solidFill>
                  <a:srgbClr val="FF0000"/>
                </a:solidFill>
                <a:effectLst/>
                <a:latin typeface="Arial" panose="020B0604020202020204" pitchFamily="34" charset="0"/>
              </a:rPr>
              <a:t> </a:t>
            </a:r>
            <a:endParaRPr kumimoji="0" lang="en-US" altLang="zh-TW"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b="1" i="0" dirty="0">
                <a:effectLst/>
                <a:latin typeface="微軟正黑體" panose="020B0604030504040204" pitchFamily="34" charset="-120"/>
                <a:ea typeface="微軟正黑體" panose="020B0604030504040204" pitchFamily="34" charset="-120"/>
              </a:rPr>
              <a:t>2.Install TypeScript</a:t>
            </a:r>
            <a:r>
              <a:rPr lang="en-US" altLang="zh-TW" b="0" i="0" dirty="0">
                <a:solidFill>
                  <a:srgbClr val="374151"/>
                </a:solidFill>
                <a:effectLst/>
                <a:latin typeface="微軟正黑體" panose="020B0604030504040204" pitchFamily="34" charset="-120"/>
                <a:ea typeface="微軟正黑體" panose="020B0604030504040204" pitchFamily="34" charset="-12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TW" dirty="0"/>
              <a:t>       </a:t>
            </a:r>
            <a:r>
              <a:rPr lang="en-US" altLang="zh-TW" dirty="0" err="1">
                <a:solidFill>
                  <a:srgbClr val="FF0000"/>
                </a:solidFill>
              </a:rPr>
              <a:t>npm</a:t>
            </a:r>
            <a:r>
              <a:rPr lang="en-US" altLang="zh-TW" dirty="0">
                <a:solidFill>
                  <a:srgbClr val="FF0000"/>
                </a:solidFill>
              </a:rPr>
              <a:t> install --save-dev typescript</a:t>
            </a:r>
          </a:p>
          <a:p>
            <a:r>
              <a:rPr lang="en-US" altLang="zh-TW" b="1" dirty="0">
                <a:latin typeface="微軟正黑體" panose="020B0604030504040204" pitchFamily="34" charset="-120"/>
                <a:ea typeface="微軟正黑體" panose="020B0604030504040204" pitchFamily="34" charset="-120"/>
              </a:rPr>
              <a:t>3.Update </a:t>
            </a:r>
            <a:r>
              <a:rPr lang="en-US" altLang="zh-TW" b="1" dirty="0" err="1">
                <a:latin typeface="微軟正黑體" panose="020B0604030504040204" pitchFamily="34" charset="-120"/>
                <a:ea typeface="微軟正黑體" panose="020B0604030504040204" pitchFamily="34" charset="-120"/>
              </a:rPr>
              <a:t>package.json</a:t>
            </a:r>
            <a:r>
              <a:rPr lang="en-US" altLang="zh-TW" b="1" dirty="0">
                <a:latin typeface="微軟正黑體" panose="020B0604030504040204" pitchFamily="34" charset="-120"/>
                <a:ea typeface="微軟正黑體" panose="020B0604030504040204" pitchFamily="34" charset="-120"/>
              </a:rPr>
              <a:t>:</a:t>
            </a:r>
          </a:p>
          <a:p>
            <a:r>
              <a:rPr lang="en-US" altLang="zh-TW" b="0" i="0" dirty="0">
                <a:solidFill>
                  <a:srgbClr val="374151"/>
                </a:solidFill>
                <a:effectLst/>
                <a:latin typeface="Söhne"/>
              </a:rPr>
              <a:t>    </a:t>
            </a:r>
            <a:r>
              <a:rPr lang="en-US" altLang="zh-TW" dirty="0"/>
              <a:t>Update the "scripts" section to include TypeScript-related commands. Ex:</a:t>
            </a:r>
          </a:p>
          <a:p>
            <a:pPr lvl="1"/>
            <a:r>
              <a:rPr lang="en-US" altLang="zh-TW" dirty="0">
                <a:solidFill>
                  <a:srgbClr val="FF0000"/>
                </a:solidFill>
              </a:rPr>
              <a:t>"scripts": </a:t>
            </a:r>
            <a:r>
              <a:rPr lang="en-US" altLang="zh-TW" dirty="0"/>
              <a:t>{</a:t>
            </a:r>
          </a:p>
          <a:p>
            <a:pPr lvl="1"/>
            <a:r>
              <a:rPr lang="en-US" altLang="zh-TW" dirty="0"/>
              <a:t>  "start": "</a:t>
            </a:r>
            <a:r>
              <a:rPr lang="en-US" altLang="zh-TW" dirty="0" err="1"/>
              <a:t>npm</a:t>
            </a:r>
            <a:r>
              <a:rPr lang="en-US" altLang="zh-TW" dirty="0"/>
              <a:t> run serve",</a:t>
            </a:r>
          </a:p>
          <a:p>
            <a:pPr lvl="1"/>
            <a:r>
              <a:rPr lang="en-US" altLang="zh-TW" dirty="0"/>
              <a:t>  "serve": "</a:t>
            </a:r>
            <a:r>
              <a:rPr lang="en-US" altLang="zh-TW" dirty="0" err="1"/>
              <a:t>vue</a:t>
            </a:r>
            <a:r>
              <a:rPr lang="en-US" altLang="zh-TW" dirty="0"/>
              <a:t>-cli-service serve",</a:t>
            </a:r>
          </a:p>
          <a:p>
            <a:pPr lvl="1"/>
            <a:r>
              <a:rPr lang="en-US" altLang="zh-TW" dirty="0"/>
              <a:t>  "build": "</a:t>
            </a:r>
            <a:r>
              <a:rPr lang="en-US" altLang="zh-TW" dirty="0" err="1"/>
              <a:t>vue</a:t>
            </a:r>
            <a:r>
              <a:rPr lang="en-US" altLang="zh-TW" dirty="0"/>
              <a:t>-cli-service build",</a:t>
            </a:r>
          </a:p>
          <a:p>
            <a:pPr lvl="1"/>
            <a:r>
              <a:rPr lang="en-US" altLang="zh-TW" dirty="0"/>
              <a:t>  "lint": "</a:t>
            </a:r>
            <a:r>
              <a:rPr lang="en-US" altLang="zh-TW" dirty="0" err="1"/>
              <a:t>vue</a:t>
            </a:r>
            <a:r>
              <a:rPr lang="en-US" altLang="zh-TW" dirty="0"/>
              <a:t>-cli-service lint",</a:t>
            </a:r>
          </a:p>
          <a:p>
            <a:pPr lvl="1"/>
            <a:r>
              <a:rPr lang="en-US" altLang="zh-TW" dirty="0"/>
              <a:t>  "prestart": "</a:t>
            </a:r>
            <a:r>
              <a:rPr lang="en-US" altLang="zh-TW" dirty="0" err="1"/>
              <a:t>npm</a:t>
            </a:r>
            <a:r>
              <a:rPr lang="en-US" altLang="zh-TW" dirty="0"/>
              <a:t> install",</a:t>
            </a:r>
          </a:p>
          <a:p>
            <a:pPr lvl="1"/>
            <a:r>
              <a:rPr lang="en-US" altLang="zh-TW" dirty="0"/>
              <a:t>  "</a:t>
            </a:r>
            <a:r>
              <a:rPr lang="en-US" altLang="zh-TW" dirty="0" err="1">
                <a:solidFill>
                  <a:schemeClr val="tx2"/>
                </a:solidFill>
              </a:rPr>
              <a:t>serve:ts</a:t>
            </a:r>
            <a:r>
              <a:rPr lang="en-US" altLang="zh-TW" dirty="0"/>
              <a:t>": "</a:t>
            </a:r>
            <a:r>
              <a:rPr lang="en-US" altLang="zh-TW" dirty="0" err="1"/>
              <a:t>vue</a:t>
            </a:r>
            <a:r>
              <a:rPr lang="en-US" altLang="zh-TW" dirty="0"/>
              <a:t>-cli-service serve --mode </a:t>
            </a:r>
            <a:r>
              <a:rPr lang="en-US" altLang="zh-TW" dirty="0" err="1"/>
              <a:t>ts</a:t>
            </a:r>
            <a:r>
              <a:rPr lang="en-US" altLang="zh-TW" dirty="0"/>
              <a:t>",</a:t>
            </a:r>
          </a:p>
          <a:p>
            <a:pPr lvl="1"/>
            <a:r>
              <a:rPr lang="en-US" altLang="zh-TW" dirty="0"/>
              <a:t>  "</a:t>
            </a:r>
            <a:r>
              <a:rPr lang="en-US" altLang="zh-TW" dirty="0" err="1">
                <a:solidFill>
                  <a:schemeClr val="tx2"/>
                </a:solidFill>
              </a:rPr>
              <a:t>build:ts</a:t>
            </a:r>
            <a:r>
              <a:rPr lang="en-US" altLang="zh-TW" dirty="0"/>
              <a:t>": "</a:t>
            </a:r>
            <a:r>
              <a:rPr lang="en-US" altLang="zh-TW" dirty="0" err="1"/>
              <a:t>vue</a:t>
            </a:r>
            <a:r>
              <a:rPr lang="en-US" altLang="zh-TW" dirty="0"/>
              <a:t>-cli-service build --mode </a:t>
            </a:r>
            <a:r>
              <a:rPr lang="en-US" altLang="zh-TW" dirty="0" err="1"/>
              <a:t>ts</a:t>
            </a:r>
            <a:r>
              <a:rPr lang="en-US" altLang="zh-TW" dirty="0"/>
              <a:t>",</a:t>
            </a:r>
          </a:p>
          <a:p>
            <a:pPr lvl="1"/>
            <a:r>
              <a:rPr lang="en-US" altLang="zh-TW" dirty="0"/>
              <a:t>  "</a:t>
            </a:r>
            <a:r>
              <a:rPr lang="en-US" altLang="zh-TW" dirty="0" err="1">
                <a:solidFill>
                  <a:schemeClr val="tx2"/>
                </a:solidFill>
              </a:rPr>
              <a:t>lint:ts</a:t>
            </a:r>
            <a:r>
              <a:rPr lang="en-US" altLang="zh-TW" dirty="0"/>
              <a:t>": "</a:t>
            </a:r>
            <a:r>
              <a:rPr lang="en-US" altLang="zh-TW" dirty="0" err="1"/>
              <a:t>vue</a:t>
            </a:r>
            <a:r>
              <a:rPr lang="en-US" altLang="zh-TW" dirty="0"/>
              <a:t>-cli-service lint --mode </a:t>
            </a:r>
            <a:r>
              <a:rPr lang="en-US" altLang="zh-TW" dirty="0" err="1"/>
              <a:t>ts</a:t>
            </a:r>
            <a:r>
              <a:rPr lang="en-US" altLang="zh-TW" dirty="0"/>
              <a:t>"</a:t>
            </a:r>
          </a:p>
          <a:p>
            <a:pPr lvl="1"/>
            <a:r>
              <a:rPr lang="en-US" altLang="zh-TW" dirty="0"/>
              <a:t>},</a:t>
            </a:r>
          </a:p>
          <a:p>
            <a:pPr lvl="1"/>
            <a:r>
              <a:rPr lang="en-US" altLang="zh-TW" dirty="0">
                <a:solidFill>
                  <a:srgbClr val="FF0000"/>
                </a:solidFill>
              </a:rPr>
              <a:t>"</a:t>
            </a:r>
            <a:r>
              <a:rPr lang="en-US" altLang="zh-TW" dirty="0" err="1">
                <a:solidFill>
                  <a:srgbClr val="FF0000"/>
                </a:solidFill>
              </a:rPr>
              <a:t>devDependencies</a:t>
            </a:r>
            <a:r>
              <a:rPr lang="en-US" altLang="zh-TW" dirty="0">
                <a:solidFill>
                  <a:srgbClr val="FF0000"/>
                </a:solidFill>
              </a:rPr>
              <a:t>": </a:t>
            </a:r>
            <a:r>
              <a:rPr lang="en-US" altLang="zh-TW" dirty="0"/>
              <a:t>{</a:t>
            </a:r>
          </a:p>
          <a:p>
            <a:pPr lvl="1"/>
            <a:r>
              <a:rPr lang="en-US" altLang="zh-TW" dirty="0"/>
              <a:t>  "typescript": "^4.0.5"</a:t>
            </a:r>
          </a:p>
          <a:p>
            <a:pPr lvl="1"/>
            <a:r>
              <a:rPr lang="en-US" altLang="zh-TW" dirty="0"/>
              <a:t>  // ... other dependencies</a:t>
            </a:r>
          </a:p>
          <a:p>
            <a:pPr lvl="1"/>
            <a:r>
              <a:rPr lang="en-US" altLang="zh-TW" dirty="0"/>
              <a:t>}</a:t>
            </a:r>
          </a:p>
          <a:p>
            <a:pPr lvl="1"/>
            <a:r>
              <a:rPr lang="en-US" altLang="zh-TW" dirty="0">
                <a:solidFill>
                  <a:srgbClr val="FF0000"/>
                </a:solidFill>
              </a:rPr>
              <a:t>"types": </a:t>
            </a:r>
            <a:r>
              <a:rPr lang="en-US" altLang="zh-TW" dirty="0"/>
              <a:t>[</a:t>
            </a:r>
          </a:p>
          <a:p>
            <a:pPr lvl="1"/>
            <a:r>
              <a:rPr lang="en-US" altLang="zh-TW" dirty="0"/>
              <a:t>  "webpack-env",</a:t>
            </a:r>
          </a:p>
          <a:p>
            <a:pPr lvl="1"/>
            <a:r>
              <a:rPr lang="en-US" altLang="zh-TW" dirty="0"/>
              <a:t>  "jest"</a:t>
            </a:r>
          </a:p>
          <a:p>
            <a:pPr lvl="1"/>
            <a:r>
              <a:rPr lang="en-US" altLang="zh-TW" dirty="0"/>
              <a:t>]</a:t>
            </a:r>
          </a:p>
          <a:p>
            <a:pPr marL="0" lvl="1"/>
            <a:r>
              <a:rPr lang="en-US" altLang="zh-TW" b="1" dirty="0">
                <a:latin typeface="微軟正黑體" panose="020B0604030504040204" pitchFamily="34" charset="-120"/>
                <a:ea typeface="微軟正黑體" panose="020B0604030504040204" pitchFamily="34" charset="-120"/>
              </a:rPr>
              <a:t>4.Run Commands: </a:t>
            </a:r>
          </a:p>
          <a:p>
            <a:pPr marL="0" lvl="1"/>
            <a:r>
              <a:rPr lang="en-US" altLang="zh-TW" dirty="0"/>
              <a:t>   </a:t>
            </a:r>
            <a:r>
              <a:rPr lang="zh-TW" altLang="zh-TW" dirty="0"/>
              <a:t>can use </a:t>
            </a:r>
            <a:r>
              <a:rPr lang="zh-TW" altLang="zh-TW" dirty="0">
                <a:solidFill>
                  <a:srgbClr val="FF0000"/>
                </a:solidFill>
              </a:rPr>
              <a:t>npm run build:ts </a:t>
            </a:r>
            <a:r>
              <a:rPr lang="zh-TW" altLang="zh-TW" dirty="0"/>
              <a:t>and </a:t>
            </a:r>
            <a:r>
              <a:rPr lang="zh-TW" altLang="zh-TW" dirty="0">
                <a:solidFill>
                  <a:srgbClr val="FF0000"/>
                </a:solidFill>
              </a:rPr>
              <a:t>npm run lint:ts </a:t>
            </a:r>
            <a:r>
              <a:rPr lang="zh-TW" altLang="zh-TW" dirty="0"/>
              <a:t>for building and linting</a:t>
            </a:r>
            <a:r>
              <a:rPr lang="en-US" altLang="zh-TW" dirty="0"/>
              <a:t> TypeScript code,</a:t>
            </a:r>
          </a:p>
          <a:p>
            <a:pPr marL="0" lvl="1"/>
            <a:r>
              <a:rPr lang="en-US" altLang="zh-TW" dirty="0"/>
              <a:t>   respectively</a:t>
            </a:r>
            <a:r>
              <a:rPr lang="zh-TW" altLang="zh-TW" dirty="0"/>
              <a:t> </a:t>
            </a:r>
          </a:p>
          <a:p>
            <a:pPr marL="0" lvl="1"/>
            <a:endParaRPr lang="en-US" altLang="zh-TW" b="1" dirty="0">
              <a:latin typeface="微軟正黑體" panose="020B0604030504040204" pitchFamily="34" charset="-120"/>
              <a:ea typeface="微軟正黑體" panose="020B0604030504040204" pitchFamily="34" charset="-120"/>
            </a:endParaRPr>
          </a:p>
          <a:p>
            <a:pPr lvl="1"/>
            <a:endParaRPr lang="en-US" altLang="zh-TW" dirty="0"/>
          </a:p>
          <a:p>
            <a:endParaRPr lang="en-US" altLang="zh-TW" dirty="0"/>
          </a:p>
          <a:p>
            <a:endParaRPr lang="zh-TW" altLang="zh-TW"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71490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F6FB2881-46CC-C333-A2E5-F02BBD56B75D}"/>
              </a:ext>
            </a:extLst>
          </p:cNvPr>
          <p:cNvPicPr>
            <a:picLocks noChangeAspect="1"/>
          </p:cNvPicPr>
          <p:nvPr/>
        </p:nvPicPr>
        <p:blipFill>
          <a:blip r:embed="rId2"/>
          <a:stretch>
            <a:fillRect/>
          </a:stretch>
        </p:blipFill>
        <p:spPr>
          <a:xfrm>
            <a:off x="784185" y="980954"/>
            <a:ext cx="7575630" cy="4896091"/>
          </a:xfrm>
          <a:prstGeom prst="rect">
            <a:avLst/>
          </a:prstGeom>
        </p:spPr>
      </p:pic>
    </p:spTree>
    <p:extLst>
      <p:ext uri="{BB962C8B-B14F-4D97-AF65-F5344CB8AC3E}">
        <p14:creationId xmlns:p14="http://schemas.microsoft.com/office/powerpoint/2010/main" val="692102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A69457C-E489-85B8-FEF4-2B056D5584D8}"/>
              </a:ext>
            </a:extLst>
          </p:cNvPr>
          <p:cNvPicPr>
            <a:picLocks noChangeAspect="1"/>
          </p:cNvPicPr>
          <p:nvPr/>
        </p:nvPicPr>
        <p:blipFill>
          <a:blip r:embed="rId2"/>
          <a:stretch>
            <a:fillRect/>
          </a:stretch>
        </p:blipFill>
        <p:spPr>
          <a:xfrm>
            <a:off x="36512" y="476672"/>
            <a:ext cx="9144000" cy="1371938"/>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8" name="圖片 7">
            <a:extLst>
              <a:ext uri="{FF2B5EF4-FFF2-40B4-BE49-F238E27FC236}">
                <a16:creationId xmlns:a16="http://schemas.microsoft.com/office/drawing/2014/main" id="{81E1A292-E8A9-F7D9-F148-C981FCE4859C}"/>
              </a:ext>
            </a:extLst>
          </p:cNvPr>
          <p:cNvPicPr>
            <a:picLocks noChangeAspect="1"/>
          </p:cNvPicPr>
          <p:nvPr/>
        </p:nvPicPr>
        <p:blipFill>
          <a:blip r:embed="rId3"/>
          <a:stretch>
            <a:fillRect/>
          </a:stretch>
        </p:blipFill>
        <p:spPr>
          <a:xfrm>
            <a:off x="5042148" y="1556792"/>
            <a:ext cx="3954209" cy="4576572"/>
          </a:xfrm>
          <a:prstGeom prst="rect">
            <a:avLst/>
          </a:prstGeom>
        </p:spPr>
      </p:pic>
      <p:pic>
        <p:nvPicPr>
          <p:cNvPr id="1030" name="Picture 6">
            <a:extLst>
              <a:ext uri="{FF2B5EF4-FFF2-40B4-BE49-F238E27FC236}">
                <a16:creationId xmlns:a16="http://schemas.microsoft.com/office/drawing/2014/main" id="{B7C59514-E59A-0210-4B1D-23C2818B4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 y="2822321"/>
            <a:ext cx="5578412" cy="28916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BE3294B-F45A-806E-8581-603A564FB505}"/>
              </a:ext>
            </a:extLst>
          </p:cNvPr>
          <p:cNvSpPr/>
          <p:nvPr/>
        </p:nvSpPr>
        <p:spPr>
          <a:xfrm>
            <a:off x="7937" y="2492896"/>
            <a:ext cx="5500167" cy="33123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89288F8-7022-E1CC-BB0E-23F019841B67}"/>
              </a:ext>
            </a:extLst>
          </p:cNvPr>
          <p:cNvSpPr/>
          <p:nvPr/>
        </p:nvSpPr>
        <p:spPr>
          <a:xfrm>
            <a:off x="5868144" y="1755448"/>
            <a:ext cx="3224153" cy="440257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E8E8E64-47A0-6B20-6853-DA2F84ADD024}"/>
              </a:ext>
            </a:extLst>
          </p:cNvPr>
          <p:cNvSpPr txBox="1"/>
          <p:nvPr/>
        </p:nvSpPr>
        <p:spPr>
          <a:xfrm>
            <a:off x="3779912" y="69023"/>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1/2</a:t>
            </a:r>
            <a:endParaRPr lang="zh-TW" altLang="en-US" sz="2400" dirty="0"/>
          </a:p>
        </p:txBody>
      </p:sp>
    </p:spTree>
    <p:extLst>
      <p:ext uri="{BB962C8B-B14F-4D97-AF65-F5344CB8AC3E}">
        <p14:creationId xmlns:p14="http://schemas.microsoft.com/office/powerpoint/2010/main" val="72471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FACA8C2E-0004-1DDF-2A50-B67D4A658FCB}"/>
              </a:ext>
            </a:extLst>
          </p:cNvPr>
          <p:cNvSpPr txBox="1"/>
          <p:nvPr/>
        </p:nvSpPr>
        <p:spPr>
          <a:xfrm>
            <a:off x="137320" y="833363"/>
            <a:ext cx="9001000" cy="7640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瀏覽器造訪服務、</a:t>
            </a:r>
            <a:r>
              <a:rPr lang="zh-TW" altLang="zh-TW" sz="1400" dirty="0">
                <a:solidFill>
                  <a:srgbClr val="FF5733"/>
                </a:solidFill>
                <a:latin typeface="Consolas" panose="020B0609020204030204" pitchFamily="49" charset="0"/>
              </a:rPr>
              <a:t>呼叫API</a:t>
            </a:r>
            <a:r>
              <a:rPr lang="zh-TW" altLang="zh-TW" sz="1400" dirty="0">
                <a:solidFill>
                  <a:srgbClr val="5F5F5F"/>
                </a:solidFill>
                <a:latin typeface="Microsoft JhengHei Light" panose="020B0304030504040204" pitchFamily="34" charset="-120"/>
                <a:ea typeface="Microsoft JhengHei Light" panose="020B0304030504040204" pitchFamily="34" charset="-120"/>
              </a:rPr>
              <a:t>時</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會發送</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HTTP Request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可視為「有特定格式」的字串</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通常會包含:</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Header</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Method</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URL</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Message Body</a:t>
            </a:r>
            <a:endParaRPr lang="en-US" altLang="zh-TW" sz="1400" dirty="0">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400" dirty="0">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solidFill>
                  <a:srgbClr val="FF5733"/>
                </a:solidFill>
                <a:effectLst/>
                <a:latin typeface="Consolas" panose="020B0609020204030204" pitchFamily="49" charset="0"/>
              </a:rPr>
              <a:t>WSGI Server</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收到</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 HTTP Request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將字串解析成Key-Value的形式</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儲存至</a:t>
            </a:r>
            <a:r>
              <a:rPr kumimoji="0" lang="zh-TW" altLang="zh-TW" sz="1400" b="0" i="0" u="none" strike="noStrike" cap="none" normalizeH="0" baseline="0" dirty="0">
                <a:ln>
                  <a:noFill/>
                </a:ln>
                <a:solidFill>
                  <a:srgbClr val="FF5733"/>
                </a:solidFill>
                <a:effectLst/>
                <a:latin typeface="Microsoft JhengHei Light" panose="020B0304030504040204" pitchFamily="34" charset="-120"/>
                <a:ea typeface="Microsoft JhengHei Light" panose="020B0304030504040204" pitchFamily="34" charset="-120"/>
              </a:rPr>
              <a:t>environ</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變數</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範例</a:t>
            </a:r>
            <a:endPar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kumimoji="0" lang="zh-TW" altLang="en-US"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如下所示</a:t>
            </a:r>
            <a:r>
              <a:rPr kumimoji="0" lang="en-US"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同時傳送一個</a:t>
            </a:r>
            <a:r>
              <a:rPr lang="en-US" altLang="zh-TW" sz="1400" dirty="0">
                <a:solidFill>
                  <a:srgbClr val="FF5733"/>
                </a:solidFill>
                <a:latin typeface="Consolas" panose="020B0609020204030204" pitchFamily="49" charset="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至 </a:t>
            </a:r>
            <a:r>
              <a:rPr lang="zh-TW" altLang="zh-TW" sz="1400" dirty="0">
                <a:solidFill>
                  <a:srgbClr val="FF5733"/>
                </a:solidFill>
                <a:latin typeface="Consolas" panose="020B0609020204030204" pitchFamily="49" charset="0"/>
              </a:rPr>
              <a:t>Application Server</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en-US" sz="1400" dirty="0">
                <a:solidFill>
                  <a:srgbClr val="5F5F5F"/>
                </a:solidFill>
                <a:latin typeface="Microsoft JhengHei Light" panose="020B0304030504040204" pitchFamily="34" charset="-120"/>
                <a:ea typeface="Microsoft JhengHei Light" panose="020B0304030504040204" pitchFamily="34" charset="-120"/>
              </a:rPr>
              <a:t>讓呼叫特定的程式碼進行運算。完</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solidFill>
                  <a:srgbClr val="5F5F5F"/>
                </a:solidFill>
                <a:latin typeface="Microsoft JhengHei Light" panose="020B0304030504040204" pitchFamily="34" charset="-120"/>
                <a:ea typeface="Microsoft JhengHei Light" panose="020B0304030504040204" pitchFamily="34" charset="-120"/>
              </a:rPr>
              <a:t>成運算後，能夠知道要將訊息送至何處</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'REQUEST_HEADER': 'GET’,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'PATH_INFO': '/url/’,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'SERVER_PROTOCL': 'HTTP/1.1’,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'HTTP_EXAMPLE_HEADER': 'example value’,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'wsgi.input':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&lt;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_io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BytesIO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&gt;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當前一步驟的「邏輯處理」完成後，在回傳結果前，會先透過</a:t>
            </a:r>
            <a:r>
              <a:rPr lang="zh-TW" altLang="zh-TW" sz="1400" dirty="0">
                <a:solidFill>
                  <a:srgbClr val="FF5733"/>
                </a:solidFill>
                <a:latin typeface="Microsoft JhengHei Light" panose="020B0304030504040204" pitchFamily="34" charset="-120"/>
                <a:ea typeface="Microsoft JhengHei Light" panose="020B0304030504040204" pitchFamily="34" charset="-12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將</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Response Header</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及</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狀態碼</a:t>
            </a:r>
            <a:endParaRPr lang="en-US" altLang="zh-TW" sz="1400" b="1" dirty="0">
              <a:solidFill>
                <a:srgbClr val="0070C0"/>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en-US" altLang="zh-TW" sz="1400" b="1" dirty="0">
                <a:solidFill>
                  <a:srgbClr val="0070C0"/>
                </a:solidFill>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(Ex: 200成功, 500失敗...)先傳回瀏覽器。</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同時將</a:t>
            </a:r>
            <a:r>
              <a:rPr lang="zh-TW" altLang="zh-TW" sz="1400" dirty="0">
                <a:solidFill>
                  <a:srgbClr val="5F5F5F"/>
                </a:solidFill>
                <a:latin typeface="Microsoft JhengHei Light" panose="020B0304030504040204" pitchFamily="34" charset="-120"/>
                <a:ea typeface="Microsoft JhengHei Light" panose="020B0304030504040204" pitchFamily="34" charset="-120"/>
              </a:rPr>
              <a:t>運算後的結果</a:t>
            </a:r>
            <a:r>
              <a:rPr lang="zh-TW" altLang="en-US" sz="1400" dirty="0">
                <a:solidFill>
                  <a:srgbClr val="5F5F5F"/>
                </a:solidFill>
                <a:latin typeface="Microsoft JhengHei Light" panose="020B0304030504040204" pitchFamily="34" charset="-120"/>
                <a:ea typeface="Microsoft JhengHei Light" panose="020B0304030504040204" pitchFamily="34" charset="-120"/>
              </a:rPr>
              <a:t>透過</a:t>
            </a:r>
            <a:r>
              <a:rPr lang="en-US" altLang="zh-TW" sz="1400" b="1" dirty="0">
                <a:solidFill>
                  <a:srgbClr val="0070C0"/>
                </a:solidFill>
                <a:latin typeface="Microsoft JhengHei Light" panose="020B0304030504040204" pitchFamily="34" charset="-120"/>
                <a:ea typeface="Microsoft JhengHei Light" panose="020B0304030504040204" pitchFamily="34" charset="-120"/>
              </a:rPr>
              <a:t>Response Body</a:t>
            </a:r>
            <a:r>
              <a:rPr lang="zh-TW" altLang="zh-TW" sz="1400" dirty="0">
                <a:solidFill>
                  <a:srgbClr val="5F5F5F"/>
                </a:solidFill>
                <a:latin typeface="Microsoft JhengHei Light" panose="020B0304030504040204" pitchFamily="34" charset="-120"/>
                <a:ea typeface="Microsoft JhengHei Light" panose="020B0304030504040204" pitchFamily="34" charset="-120"/>
              </a:rPr>
              <a:t>傳回</a:t>
            </a:r>
            <a:r>
              <a:rPr lang="zh-TW" altLang="en-US" sz="1400" dirty="0">
                <a:solidFill>
                  <a:srgbClr val="5F5F5F"/>
                </a:solidFill>
                <a:latin typeface="Microsoft JhengHei Light" panose="020B0304030504040204" pitchFamily="34" charset="-120"/>
                <a:ea typeface="Microsoft JhengHei Light" panose="020B0304030504040204" pitchFamily="34" charset="-120"/>
              </a:rPr>
              <a:t>給</a:t>
            </a:r>
            <a:r>
              <a:rPr lang="zh-TW" altLang="zh-TW" sz="1400" dirty="0">
                <a:solidFill>
                  <a:srgbClr val="FF5733"/>
                </a:solidFill>
                <a:latin typeface="Microsoft JhengHei Light" panose="020B0304030504040204" pitchFamily="34" charset="-120"/>
                <a:ea typeface="Microsoft JhengHei Light" panose="020B0304030504040204" pitchFamily="34" charset="-120"/>
              </a:rPr>
              <a:t>WSGI Server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FF5733"/>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將前一步驟回傳的結果</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由</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格式</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反向轉譯成 </a:t>
            </a:r>
            <a:r>
              <a:rPr lang="zh-TW" altLang="zh-TW" sz="1400" dirty="0">
                <a:solidFill>
                  <a:srgbClr val="FF5733"/>
                </a:solidFill>
                <a:latin typeface="Consolas" panose="020B0609020204030204" pitchFamily="49" charset="0"/>
              </a:rPr>
              <a:t>HTTP Response</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(字串格式)。</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zh-TW"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en-US" altLang="zh-TW" sz="1400" b="0" i="0" dirty="0">
              <a:solidFill>
                <a:srgbClr val="0D0A0B"/>
              </a:solidFill>
              <a:effectLst/>
              <a:latin typeface="montserrat-medium"/>
            </a:endParaRPr>
          </a:p>
          <a:p>
            <a:pPr eaLnBrk="0" fontAlgn="base" hangingPunct="0">
              <a:spcBef>
                <a:spcPts val="300"/>
              </a:spcBef>
              <a:spcAft>
                <a:spcPts val="300"/>
              </a:spcAft>
            </a:pPr>
            <a:endParaRPr lang="zh-TW"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solidFill>
                <a:schemeClr val="tx1"/>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9" name="文字方塊 18">
            <a:extLst>
              <a:ext uri="{FF2B5EF4-FFF2-40B4-BE49-F238E27FC236}">
                <a16:creationId xmlns:a16="http://schemas.microsoft.com/office/drawing/2014/main" id="{9FE9667A-2D5B-9516-F510-5A64B568EF6A}"/>
              </a:ext>
            </a:extLst>
          </p:cNvPr>
          <p:cNvSpPr txBox="1"/>
          <p:nvPr/>
        </p:nvSpPr>
        <p:spPr>
          <a:xfrm>
            <a:off x="3563888" y="44624"/>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2/2</a:t>
            </a:r>
            <a:endParaRPr lang="zh-TW" altLang="en-US" sz="2400" dirty="0"/>
          </a:p>
        </p:txBody>
      </p:sp>
    </p:spTree>
    <p:extLst>
      <p:ext uri="{BB962C8B-B14F-4D97-AF65-F5344CB8AC3E}">
        <p14:creationId xmlns:p14="http://schemas.microsoft.com/office/powerpoint/2010/main" val="212803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9B4DDCB-12E7-6041-1B43-D50332E33F59}"/>
              </a:ext>
            </a:extLst>
          </p:cNvPr>
          <p:cNvPicPr>
            <a:picLocks noChangeAspect="1"/>
          </p:cNvPicPr>
          <p:nvPr/>
        </p:nvPicPr>
        <p:blipFill>
          <a:blip r:embed="rId2"/>
          <a:stretch>
            <a:fillRect/>
          </a:stretch>
        </p:blipFill>
        <p:spPr>
          <a:xfrm>
            <a:off x="1691680" y="620688"/>
            <a:ext cx="6085332" cy="2351151"/>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9" name="文字方塊 8">
            <a:extLst>
              <a:ext uri="{FF2B5EF4-FFF2-40B4-BE49-F238E27FC236}">
                <a16:creationId xmlns:a16="http://schemas.microsoft.com/office/drawing/2014/main" id="{07BC1531-8F06-3264-0A6C-70F62E08D543}"/>
              </a:ext>
            </a:extLst>
          </p:cNvPr>
          <p:cNvSpPr txBox="1"/>
          <p:nvPr/>
        </p:nvSpPr>
        <p:spPr>
          <a:xfrm>
            <a:off x="107504" y="2393007"/>
            <a:ext cx="9144000" cy="4647426"/>
          </a:xfrm>
          <a:prstGeom prst="rect">
            <a:avLst/>
          </a:prstGeom>
          <a:noFill/>
        </p:spPr>
        <p:txBody>
          <a:bodyPr wrap="square">
            <a:spAutoFit/>
          </a:bodyPr>
          <a:lstStyle/>
          <a:p>
            <a:pPr algn="l"/>
            <a:r>
              <a:rPr lang="en-US" altLang="zh-TW" sz="2400" b="1" i="0" dirty="0">
                <a:solidFill>
                  <a:srgbClr val="000000"/>
                </a:solidFill>
                <a:effectLst/>
                <a:latin typeface="Microsoft JhengHei Light" panose="020B0304030504040204" pitchFamily="34" charset="-120"/>
                <a:ea typeface="Microsoft JhengHei Light" panose="020B0304030504040204" pitchFamily="34" charset="-120"/>
              </a:rPr>
              <a:t>Apache</a:t>
            </a:r>
            <a:r>
              <a:rPr lang="zh-TW" altLang="en-US" sz="2400" b="1" i="0" dirty="0">
                <a:solidFill>
                  <a:srgbClr val="000000"/>
                </a:solidFill>
                <a:effectLst/>
                <a:latin typeface="Microsoft JhengHei Light" panose="020B0304030504040204" pitchFamily="34" charset="-120"/>
                <a:ea typeface="Microsoft JhengHei Light" panose="020B0304030504040204" pitchFamily="34" charset="-120"/>
              </a:rPr>
              <a:t>設定說明</a:t>
            </a: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a:t>
            </a:r>
            <a:r>
              <a:rPr lang="zh-TW" altLang="en-US" dirty="0">
                <a:latin typeface="Microsoft JhengHei Light" panose="020B0304030504040204" pitchFamily="34" charset="-120"/>
                <a:ea typeface="Microsoft JhengHei Light" panose="020B0304030504040204" pitchFamily="34" charset="-120"/>
              </a:rPr>
              <a:t>將</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ProxyPreserveHost</a:t>
            </a:r>
            <a:r>
              <a:rPr lang="zh-TW" altLang="en-US" dirty="0">
                <a:latin typeface="Microsoft JhengHei Light" panose="020B0304030504040204" pitchFamily="34" charset="-120"/>
                <a:ea typeface="Microsoft JhengHei Light" panose="020B0304030504040204" pitchFamily="34" charset="-120"/>
              </a:rPr>
              <a:t>設定為</a:t>
            </a:r>
            <a:r>
              <a:rPr lang="en-US" altLang="zh-TW"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On</a:t>
            </a:r>
            <a:r>
              <a:rPr lang="zh-TW" altLang="en-US" dirty="0">
                <a:latin typeface="Microsoft JhengHei Light" panose="020B0304030504040204" pitchFamily="34" charset="-120"/>
                <a:ea typeface="Microsoft JhengHei Light" panose="020B0304030504040204" pitchFamily="34" charset="-120"/>
              </a:rPr>
              <a:t>。在當請求被</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的反向代理轉發給內部對應的服務時</a:t>
            </a:r>
            <a:r>
              <a:rPr lang="zh-TW" altLang="en-US" dirty="0">
                <a:latin typeface="PMingLiU" panose="02020500000000000000" pitchFamily="18" charset="-120"/>
                <a:ea typeface="PMingLiU" panose="02020500000000000000" pitchFamily="18" charset="-120"/>
              </a:rPr>
              <a:t>，</a:t>
            </a:r>
            <a:r>
              <a:rPr lang="zh-TW" altLang="en-US" dirty="0">
                <a:latin typeface="Microsoft JhengHei Light" panose="020B0304030504040204" pitchFamily="34" charset="-120"/>
                <a:ea typeface="Microsoft JhengHei Light" panose="020B0304030504040204" pitchFamily="34" charset="-120"/>
              </a:rPr>
              <a:t>不要更動原本瀏覽器寫在請求表頭的</a:t>
            </a:r>
            <a:r>
              <a:rPr lang="en-US" altLang="zh-TW" dirty="0">
                <a:latin typeface="Microsoft JhengHei Light" panose="020B0304030504040204" pitchFamily="34" charset="-120"/>
                <a:ea typeface="Microsoft JhengHei Light" panose="020B0304030504040204" pitchFamily="34" charset="-120"/>
              </a:rPr>
              <a:t>Host</a:t>
            </a:r>
            <a:r>
              <a:rPr lang="zh-TW" altLang="en-US" dirty="0">
                <a:latin typeface="Microsoft JhengHei Light" panose="020B0304030504040204" pitchFamily="34" charset="-120"/>
                <a:ea typeface="Microsoft JhengHei Light" panose="020B0304030504040204" pitchFamily="34" charset="-120"/>
              </a:rPr>
              <a:t>欄位</a:t>
            </a:r>
            <a:r>
              <a:rPr lang="zh-TW" altLang="en-US" dirty="0">
                <a:latin typeface="PMingLiU" panose="02020500000000000000" pitchFamily="18" charset="-120"/>
                <a:ea typeface="PMingLiU" panose="02020500000000000000" pitchFamily="18" charset="-120"/>
              </a:rPr>
              <a:t>， </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請原封不動的轉發。</a:t>
            </a:r>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 </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a:t>
            </a:r>
            <a:r>
              <a:rPr lang="zh-TW" altLang="en-US" dirty="0">
                <a:latin typeface="Microsoft JhengHei Light" panose="020B0304030504040204" pitchFamily="34" charset="-120"/>
                <a:ea typeface="Microsoft JhengHei Light" panose="020B0304030504040204" pitchFamily="34" charset="-120"/>
              </a:rPr>
              <a:t>後面接要</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轉發的目的地</a:t>
            </a:r>
            <a:r>
              <a:rPr lang="zh-TW" altLang="en-US" dirty="0">
                <a:latin typeface="Microsoft JhengHei Light" panose="020B0304030504040204" pitchFamily="34" charset="-120"/>
                <a:ea typeface="Microsoft JhengHei Light" panose="020B0304030504040204" pitchFamily="34" charset="-120"/>
              </a:rPr>
              <a:t>。假設我有個</a:t>
            </a:r>
            <a:r>
              <a:rPr lang="en-US" altLang="zh-TW" dirty="0">
                <a:latin typeface="Microsoft JhengHei Light" panose="020B0304030504040204" pitchFamily="34" charset="-120"/>
                <a:ea typeface="Microsoft JhengHei Light" panose="020B0304030504040204" pitchFamily="34" charset="-120"/>
              </a:rPr>
              <a:t>Node.js</a:t>
            </a:r>
            <a:r>
              <a:rPr lang="zh-TW" altLang="en-US" dirty="0">
                <a:latin typeface="Microsoft JhengHei Light" panose="020B0304030504040204" pitchFamily="34" charset="-120"/>
                <a:ea typeface="Microsoft JhengHei Light" panose="020B0304030504040204" pitchFamily="34" charset="-120"/>
              </a:rPr>
              <a:t>寫的</a:t>
            </a:r>
            <a:r>
              <a:rPr lang="en-US" altLang="zh-TW" dirty="0">
                <a:latin typeface="Microsoft JhengHei Light" panose="020B0304030504040204" pitchFamily="34" charset="-120"/>
                <a:ea typeface="Microsoft JhengHei Light" panose="020B0304030504040204" pitchFamily="34" charset="-120"/>
              </a:rPr>
              <a:t>web app</a:t>
            </a:r>
            <a:r>
              <a:rPr lang="zh-TW" altLang="en-US" dirty="0">
                <a:latin typeface="Microsoft JhengHei Light" panose="020B0304030504040204" pitchFamily="34" charset="-120"/>
                <a:ea typeface="Microsoft JhengHei Light" panose="020B0304030504040204" pitchFamily="34" charset="-120"/>
              </a:rPr>
              <a:t>掛在同一台機器的</a:t>
            </a:r>
            <a:r>
              <a:rPr lang="en-US" altLang="zh-TW" dirty="0">
                <a:latin typeface="Microsoft JhengHei Light" panose="020B0304030504040204" pitchFamily="34" charset="-120"/>
                <a:ea typeface="Microsoft JhengHei Light" panose="020B0304030504040204" pitchFamily="34" charset="-120"/>
              </a:rPr>
              <a:t>port 3000</a:t>
            </a:r>
            <a:r>
              <a:rPr lang="zh-TW" altLang="en-US" dirty="0">
                <a:latin typeface="Microsoft JhengHei Light" panose="020B0304030504040204" pitchFamily="34" charset="-120"/>
                <a:ea typeface="Microsoft JhengHei Light" panose="020B0304030504040204" pitchFamily="34" charset="-120"/>
              </a:rPr>
              <a:t>上，那我後面就填</a:t>
            </a:r>
            <a:r>
              <a:rPr lang="en-US" altLang="zh-TW" dirty="0">
                <a:latin typeface="Microsoft JhengHei Light" panose="020B0304030504040204" pitchFamily="34" charset="-120"/>
                <a:ea typeface="Microsoft JhengHei Light" panose="020B0304030504040204" pitchFamily="34" charset="-120"/>
              </a:rPr>
              <a:t>http://localhost:3000/</a:t>
            </a:r>
            <a:r>
              <a:rPr lang="zh-TW" altLang="en-US" dirty="0">
                <a:latin typeface="Microsoft JhengHei Light" panose="020B0304030504040204" pitchFamily="34" charset="-120"/>
                <a:ea typeface="Microsoft JhengHei Light" panose="020B0304030504040204" pitchFamily="34" charset="-120"/>
              </a:rPr>
              <a:t>。</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ProxyPassReverse</a:t>
            </a:r>
            <a:r>
              <a:rPr lang="zh-TW" altLang="en-US" dirty="0">
                <a:latin typeface="PMingLiU" panose="02020500000000000000" pitchFamily="18" charset="-120"/>
                <a:ea typeface="PMingLiU" panose="02020500000000000000" pitchFamily="18" charset="-120"/>
              </a:rPr>
              <a:t>，例如當</a:t>
            </a:r>
            <a:r>
              <a:rPr lang="zh-TW" altLang="en-US" dirty="0">
                <a:latin typeface="Microsoft JhengHei Light" panose="020B0304030504040204" pitchFamily="34" charset="-120"/>
                <a:ea typeface="Microsoft JhengHei Light" panose="020B0304030504040204" pitchFamily="34" charset="-120"/>
              </a:rPr>
              <a:t>我的服務產生一個</a:t>
            </a:r>
            <a:r>
              <a:rPr lang="en-US" altLang="zh-TW" dirty="0">
                <a:latin typeface="Microsoft JhengHei Light" panose="020B0304030504040204" pitchFamily="34" charset="-120"/>
                <a:ea typeface="Microsoft JhengHei Light" panose="020B0304030504040204" pitchFamily="34" charset="-120"/>
              </a:rPr>
              <a:t>302 Redirect</a:t>
            </a:r>
            <a:r>
              <a:rPr lang="zh-TW" altLang="en-US" dirty="0">
                <a:latin typeface="Microsoft JhengHei Light" panose="020B0304030504040204" pitchFamily="34" charset="-120"/>
                <a:ea typeface="Microsoft JhengHei Light" panose="020B0304030504040204" pitchFamily="34" charset="-120"/>
              </a:rPr>
              <a:t>的回傳：反向代理收到這個回傳後不應該原封不動把這個服務產生的回傳直接送回給使用者嘛，因為主機位址是內部使用的</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對使用者來說是無意義的。這時</a:t>
            </a:r>
            <a:r>
              <a:rPr lang="zh-TW" altLang="en-US" dirty="0">
                <a:latin typeface="PMingLiU" panose="02020500000000000000" pitchFamily="18" charset="-120"/>
                <a:ea typeface="PMingLiU" panose="02020500000000000000" pitchFamily="18" charset="-120"/>
              </a:rPr>
              <a:t>，若</a:t>
            </a:r>
            <a:r>
              <a:rPr lang="zh-TW" altLang="en-US" dirty="0">
                <a:latin typeface="Microsoft JhengHei Light" panose="020B0304030504040204" pitchFamily="34" charset="-120"/>
                <a:ea typeface="Microsoft JhengHei Light" panose="020B0304030504040204" pitchFamily="34" charset="-120"/>
              </a:rPr>
              <a:t>有設定</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，反向代理就會幫我們把</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替換成原本使用者設定的</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反向代理主機位址</a:t>
            </a:r>
            <a:r>
              <a:rPr lang="zh-TW" altLang="en-US" dirty="0">
                <a:latin typeface="Microsoft JhengHei Light" panose="020B0304030504040204" pitchFamily="34" charset="-120"/>
                <a:ea typeface="Microsoft JhengHei Light" panose="020B0304030504040204" pitchFamily="34" charset="-120"/>
              </a:rPr>
              <a:t>。這就是</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的功能。</a:t>
            </a:r>
          </a:p>
          <a:p>
            <a:endParaRPr lang="en-US" altLang="zh-TW" dirty="0">
              <a:latin typeface="Microsoft JhengHei Light" panose="020B0304030504040204" pitchFamily="34" charset="-120"/>
              <a:ea typeface="Microsoft JhengHei Light" panose="020B0304030504040204" pitchFamily="34" charset="-120"/>
            </a:endParaRPr>
          </a:p>
          <a:p>
            <a:endParaRPr lang="zh-TW" altLang="en-US" dirty="0">
              <a:latin typeface="Microsoft JhengHei Light" panose="020B0304030504040204" pitchFamily="34" charset="-120"/>
              <a:ea typeface="Microsoft JhengHei Light" panose="020B0304030504040204" pitchFamily="34" charset="-120"/>
            </a:endParaRPr>
          </a:p>
        </p:txBody>
      </p:sp>
      <p:sp>
        <p:nvSpPr>
          <p:cNvPr id="16" name="文字方塊 15">
            <a:extLst>
              <a:ext uri="{FF2B5EF4-FFF2-40B4-BE49-F238E27FC236}">
                <a16:creationId xmlns:a16="http://schemas.microsoft.com/office/drawing/2014/main" id="{825B3D38-04FD-919F-39EA-45B0D8C3E39E}"/>
              </a:ext>
            </a:extLst>
          </p:cNvPr>
          <p:cNvSpPr txBox="1"/>
          <p:nvPr/>
        </p:nvSpPr>
        <p:spPr>
          <a:xfrm>
            <a:off x="1800201" y="44624"/>
            <a:ext cx="7380311" cy="400110"/>
          </a:xfrm>
          <a:prstGeom prst="rect">
            <a:avLst/>
          </a:prstGeom>
          <a:noFill/>
        </p:spPr>
        <p:txBody>
          <a:bodyPr wrap="square">
            <a:spAutoFit/>
          </a:bodyPr>
          <a:lstStyle/>
          <a:p>
            <a:r>
              <a:rPr lang="zh-TW" altLang="en-US" sz="2000" b="1" dirty="0">
                <a:solidFill>
                  <a:srgbClr val="191919"/>
                </a:solidFill>
                <a:latin typeface="微軟正黑體" panose="020B0604030504040204" pitchFamily="34" charset="-120"/>
                <a:ea typeface="微軟正黑體" panose="020B0604030504040204" pitchFamily="34" charset="-120"/>
              </a:rPr>
              <a:t>啟用</a:t>
            </a:r>
            <a:r>
              <a:rPr lang="en-US" altLang="zh-TW" sz="2000" b="1" dirty="0">
                <a:solidFill>
                  <a:srgbClr val="191919"/>
                </a:solidFill>
                <a:latin typeface="微軟正黑體" panose="020B0604030504040204" pitchFamily="34" charset="-120"/>
                <a:ea typeface="微軟正黑體" panose="020B0604030504040204" pitchFamily="34" charset="-120"/>
              </a:rPr>
              <a:t>Apache</a:t>
            </a:r>
            <a:r>
              <a:rPr lang="zh-TW" altLang="en-US" sz="2000" b="1" dirty="0">
                <a:solidFill>
                  <a:srgbClr val="191919"/>
                </a:solidFill>
                <a:latin typeface="微軟正黑體" panose="020B0604030504040204" pitchFamily="34" charset="-120"/>
                <a:ea typeface="微軟正黑體" panose="020B0604030504040204" pitchFamily="34" charset="-120"/>
              </a:rPr>
              <a:t>的反向代理</a:t>
            </a:r>
            <a:r>
              <a:rPr lang="en-US" altLang="zh-TW" sz="2000" b="1" dirty="0">
                <a:solidFill>
                  <a:srgbClr val="191919"/>
                </a:solidFill>
                <a:latin typeface="微軟正黑體" panose="020B0604030504040204" pitchFamily="34" charset="-120"/>
                <a:ea typeface="微軟正黑體" panose="020B0604030504040204" pitchFamily="34" charset="-120"/>
              </a:rPr>
              <a:t>(reverse proxy)</a:t>
            </a:r>
            <a:r>
              <a:rPr lang="zh-TW" altLang="en-US" sz="2000" b="1" dirty="0">
                <a:solidFill>
                  <a:srgbClr val="191919"/>
                </a:solidFill>
                <a:latin typeface="微軟正黑體" panose="020B0604030504040204" pitchFamily="34" charset="-120"/>
                <a:ea typeface="微軟正黑體" panose="020B0604030504040204" pitchFamily="34" charset="-120"/>
              </a:rPr>
              <a:t>，並導向至其它</a:t>
            </a:r>
            <a:r>
              <a:rPr lang="en-US" altLang="zh-TW" sz="2000" b="1" dirty="0">
                <a:solidFill>
                  <a:srgbClr val="191919"/>
                </a:solidFill>
                <a:latin typeface="微軟正黑體" panose="020B0604030504040204" pitchFamily="34" charset="-120"/>
                <a:ea typeface="微軟正黑體" panose="020B0604030504040204" pitchFamily="34" charset="-120"/>
              </a:rPr>
              <a:t>port</a:t>
            </a:r>
            <a:endParaRPr lang="zh-TW" altLang="en-US" sz="2000" b="1" dirty="0">
              <a:solidFill>
                <a:srgbClr val="19191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241874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技術處">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prstDash val="dash"/>
          <a:headEnd type="oval" w="med" len="med"/>
          <a:tailEnd type="triangl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7446</TotalTime>
  <Words>5492</Words>
  <Application>Microsoft Office PowerPoint</Application>
  <PresentationFormat>如螢幕大小 (4:3)</PresentationFormat>
  <Paragraphs>614</Paragraphs>
  <Slides>56</Slides>
  <Notes>0</Notes>
  <HiddenSlides>0</HiddenSlides>
  <MMClips>0</MMClips>
  <ScaleCrop>false</ScaleCrop>
  <HeadingPairs>
    <vt:vector size="6" baseType="variant">
      <vt:variant>
        <vt:lpstr>使用字型</vt:lpstr>
      </vt:variant>
      <vt:variant>
        <vt:i4>27</vt:i4>
      </vt:variant>
      <vt:variant>
        <vt:lpstr>佈景主題</vt:lpstr>
      </vt:variant>
      <vt:variant>
        <vt:i4>1</vt:i4>
      </vt:variant>
      <vt:variant>
        <vt:lpstr>投影片標題</vt:lpstr>
      </vt:variant>
      <vt:variant>
        <vt:i4>56</vt:i4>
      </vt:variant>
    </vt:vector>
  </HeadingPairs>
  <TitlesOfParts>
    <vt:vector size="84" baseType="lpstr">
      <vt:lpstr>-apple-system</vt:lpstr>
      <vt:lpstr>Arial Unicode MS</vt:lpstr>
      <vt:lpstr>charter</vt:lpstr>
      <vt:lpstr>Helvetica Neue</vt:lpstr>
      <vt:lpstr>Menlo</vt:lpstr>
      <vt:lpstr>Microsoft JhengHei Light</vt:lpstr>
      <vt:lpstr>Microsoft YaHei</vt:lpstr>
      <vt:lpstr>montserrat-medium</vt:lpstr>
      <vt:lpstr>SFMono-Regular</vt:lpstr>
      <vt:lpstr>sohne</vt:lpstr>
      <vt:lpstr>Söhne</vt:lpstr>
      <vt:lpstr>ui-monospace</vt:lpstr>
      <vt:lpstr>ui-sans-serif</vt:lpstr>
      <vt:lpstr>微軟正黑體</vt:lpstr>
      <vt:lpstr>微軟正黑體 Light</vt:lpstr>
      <vt:lpstr>PMingLiU</vt:lpstr>
      <vt:lpstr>標楷體</vt:lpstr>
      <vt:lpstr>arial</vt:lpstr>
      <vt:lpstr>arial</vt:lpstr>
      <vt:lpstr>Calibri</vt:lpstr>
      <vt:lpstr>Consolas</vt:lpstr>
      <vt:lpstr>Lato</vt:lpstr>
      <vt:lpstr>Libre Baskerville</vt:lpstr>
      <vt:lpstr>Open Sans</vt:lpstr>
      <vt:lpstr>Raleway</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E8241</dc:creator>
  <cp:lastModifiedBy>瑞琪 陳</cp:lastModifiedBy>
  <cp:revision>73</cp:revision>
  <dcterms:created xsi:type="dcterms:W3CDTF">2022-06-08T07:16:10Z</dcterms:created>
  <dcterms:modified xsi:type="dcterms:W3CDTF">2023-11-03T08:28:27Z</dcterms:modified>
</cp:coreProperties>
</file>